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9"/>
  </p:notesMasterIdLst>
  <p:handoutMasterIdLst>
    <p:handoutMasterId r:id="rId170"/>
  </p:handoutMasterIdLst>
  <p:sldIdLst>
    <p:sldId id="261" r:id="rId2"/>
    <p:sldId id="257" r:id="rId3"/>
    <p:sldId id="258" r:id="rId4"/>
    <p:sldId id="259" r:id="rId5"/>
    <p:sldId id="262" r:id="rId6"/>
    <p:sldId id="264" r:id="rId7"/>
    <p:sldId id="275" r:id="rId8"/>
    <p:sldId id="263" r:id="rId9"/>
    <p:sldId id="256" r:id="rId10"/>
    <p:sldId id="273" r:id="rId11"/>
    <p:sldId id="265" r:id="rId12"/>
    <p:sldId id="274" r:id="rId13"/>
    <p:sldId id="276" r:id="rId14"/>
    <p:sldId id="266" r:id="rId15"/>
    <p:sldId id="277" r:id="rId16"/>
    <p:sldId id="278" r:id="rId17"/>
    <p:sldId id="267" r:id="rId18"/>
    <p:sldId id="279" r:id="rId19"/>
    <p:sldId id="268" r:id="rId20"/>
    <p:sldId id="269" r:id="rId21"/>
    <p:sldId id="288" r:id="rId22"/>
    <p:sldId id="270" r:id="rId23"/>
    <p:sldId id="271" r:id="rId24"/>
    <p:sldId id="280" r:id="rId25"/>
    <p:sldId id="281" r:id="rId26"/>
    <p:sldId id="284" r:id="rId27"/>
    <p:sldId id="289" r:id="rId28"/>
    <p:sldId id="290" r:id="rId29"/>
    <p:sldId id="282" r:id="rId30"/>
    <p:sldId id="291" r:id="rId31"/>
    <p:sldId id="283" r:id="rId32"/>
    <p:sldId id="292" r:id="rId33"/>
    <p:sldId id="293" r:id="rId34"/>
    <p:sldId id="285" r:id="rId35"/>
    <p:sldId id="301" r:id="rId36"/>
    <p:sldId id="294" r:id="rId37"/>
    <p:sldId id="295" r:id="rId38"/>
    <p:sldId id="296" r:id="rId39"/>
    <p:sldId id="302" r:id="rId40"/>
    <p:sldId id="303" r:id="rId41"/>
    <p:sldId id="304" r:id="rId42"/>
    <p:sldId id="305" r:id="rId43"/>
    <p:sldId id="297" r:id="rId44"/>
    <p:sldId id="306" r:id="rId45"/>
    <p:sldId id="298" r:id="rId46"/>
    <p:sldId id="299" r:id="rId47"/>
    <p:sldId id="300" r:id="rId48"/>
    <p:sldId id="286" r:id="rId49"/>
    <p:sldId id="287" r:id="rId50"/>
    <p:sldId id="327" r:id="rId51"/>
    <p:sldId id="272" r:id="rId52"/>
    <p:sldId id="328" r:id="rId53"/>
    <p:sldId id="307" r:id="rId54"/>
    <p:sldId id="329" r:id="rId55"/>
    <p:sldId id="308" r:id="rId56"/>
    <p:sldId id="330" r:id="rId57"/>
    <p:sldId id="331" r:id="rId58"/>
    <p:sldId id="309" r:id="rId59"/>
    <p:sldId id="311" r:id="rId60"/>
    <p:sldId id="310" r:id="rId61"/>
    <p:sldId id="312" r:id="rId62"/>
    <p:sldId id="332" r:id="rId63"/>
    <p:sldId id="313" r:id="rId64"/>
    <p:sldId id="314" r:id="rId65"/>
    <p:sldId id="315" r:id="rId66"/>
    <p:sldId id="316" r:id="rId67"/>
    <p:sldId id="317" r:id="rId68"/>
    <p:sldId id="333" r:id="rId69"/>
    <p:sldId id="318" r:id="rId70"/>
    <p:sldId id="319" r:id="rId71"/>
    <p:sldId id="320" r:id="rId72"/>
    <p:sldId id="321" r:id="rId73"/>
    <p:sldId id="322" r:id="rId74"/>
    <p:sldId id="323" r:id="rId75"/>
    <p:sldId id="334" r:id="rId76"/>
    <p:sldId id="335" r:id="rId77"/>
    <p:sldId id="336" r:id="rId78"/>
    <p:sldId id="337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38" r:id="rId91"/>
    <p:sldId id="339" r:id="rId92"/>
    <p:sldId id="340" r:id="rId93"/>
    <p:sldId id="341" r:id="rId94"/>
    <p:sldId id="353" r:id="rId95"/>
    <p:sldId id="324" r:id="rId96"/>
    <p:sldId id="325" r:id="rId97"/>
    <p:sldId id="326" r:id="rId98"/>
    <p:sldId id="354" r:id="rId99"/>
    <p:sldId id="355" r:id="rId100"/>
    <p:sldId id="356" r:id="rId101"/>
    <p:sldId id="357" r:id="rId102"/>
    <p:sldId id="358" r:id="rId103"/>
    <p:sldId id="370" r:id="rId104"/>
    <p:sldId id="359" r:id="rId105"/>
    <p:sldId id="360" r:id="rId106"/>
    <p:sldId id="361" r:id="rId107"/>
    <p:sldId id="362" r:id="rId108"/>
    <p:sldId id="371" r:id="rId109"/>
    <p:sldId id="363" r:id="rId110"/>
    <p:sldId id="364" r:id="rId111"/>
    <p:sldId id="365" r:id="rId112"/>
    <p:sldId id="366" r:id="rId113"/>
    <p:sldId id="367" r:id="rId114"/>
    <p:sldId id="368" r:id="rId115"/>
    <p:sldId id="372" r:id="rId116"/>
    <p:sldId id="373" r:id="rId117"/>
    <p:sldId id="375" r:id="rId118"/>
    <p:sldId id="374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69" r:id="rId134"/>
    <p:sldId id="390" r:id="rId135"/>
    <p:sldId id="391" r:id="rId136"/>
    <p:sldId id="400" r:id="rId137"/>
    <p:sldId id="392" r:id="rId138"/>
    <p:sldId id="393" r:id="rId139"/>
    <p:sldId id="394" r:id="rId140"/>
    <p:sldId id="401" r:id="rId141"/>
    <p:sldId id="395" r:id="rId142"/>
    <p:sldId id="397" r:id="rId143"/>
    <p:sldId id="398" r:id="rId144"/>
    <p:sldId id="399" r:id="rId145"/>
    <p:sldId id="402" r:id="rId146"/>
    <p:sldId id="423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260" r:id="rId1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79" autoAdjust="0"/>
    <p:restoredTop sz="94660"/>
  </p:normalViewPr>
  <p:slideViewPr>
    <p:cSldViewPr snapToGrid="0">
      <p:cViewPr varScale="1">
        <p:scale>
          <a:sx n="56" d="100"/>
          <a:sy n="56" d="100"/>
        </p:scale>
        <p:origin x="54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handoutMaster" Target="handoutMasters/handout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9E111-D8A1-4D6A-B4DD-40869271B270}" type="datetimeFigureOut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D8D67-B13F-47CF-819C-9DCF80160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8775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FB5AC-8F3C-48A8-BC04-8978C3ACF58A}" type="datetimeFigureOut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D7FF1-A8C8-4EEB-A469-09E15C7BF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8038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38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8A4BC-4D63-4477-ADC6-27D067AF10E2}" type="datetime1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638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B88EC-AE4B-4F8C-90C8-128438BCF1ED}" type="datetime1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775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773F7-F4E8-45A8-92DB-4BD50E1688B6}" type="datetime1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4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853F-10FA-4148-9827-C653446A1064}" type="datetime1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86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252C-4C85-4801-AC11-B6B706C7EC47}" type="datetime1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89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ADB9-1810-45CA-997F-5C79F710B1E3}" type="datetime1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21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9AF8-F2FC-4167-8540-519762BF14B9}" type="datetime1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38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4FB46-E326-430E-A4E5-1CA1F12CAE51}" type="datetime1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36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A971-4B69-4AB3-9237-AA302B6DDA6F}" type="datetime1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30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5DB2A-62B8-436E-ADC8-02D2ACB88642}" type="datetime1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70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28CD-C190-4EC8-919F-EAC3E9268E43}" type="datetime1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29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F3D19-8219-435F-BA05-4725B7005741}" type="datetime1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2DA31-F202-412C-8FB9-31BDF7934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075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eairship.kr/5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928" t="28119" r="63199" b="18799"/>
          <a:stretch/>
        </p:blipFill>
        <p:spPr>
          <a:xfrm>
            <a:off x="-1" y="0"/>
            <a:ext cx="9674087" cy="682876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853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68366" y="244313"/>
              <a:ext cx="3395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2-1 “Hello, World!” </a:t>
              </a:r>
              <a:r>
                <a:rPr lang="ko-KR" altLang="en-US" dirty="0" smtClean="0"/>
                <a:t>들여다보기</a:t>
              </a:r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07579" y="2630229"/>
            <a:ext cx="8616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표준 라이브러리에 대한 이해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이미 표준화 해서 만들어 놓은 함수들의 집합을 가리켜 표준 라이브러리라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헤더 파일을 포함해야 사용이 가능하다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0978" y="1347220"/>
            <a:ext cx="629371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세미콜론이 필요한 문장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연산을 수행하는 문장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시간의 흐름에 따라서 컴퓨터에게 </a:t>
            </a:r>
            <a:endParaRPr lang="en-US" altLang="ko-KR" dirty="0"/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이러한 일을 해라</a:t>
            </a:r>
            <a:r>
              <a:rPr lang="en-US" altLang="ko-KR" dirty="0" smtClean="0"/>
              <a:t>“ </a:t>
            </a:r>
            <a:r>
              <a:rPr lang="ko-KR" altLang="en-US" dirty="0" smtClean="0"/>
              <a:t>라고 명령을 하는 문장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68529" y="427588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/* </a:t>
            </a:r>
            <a:r>
              <a:rPr lang="en-US" altLang="ko-KR" sz="1400" b="1" dirty="0" err="1" smtClean="0">
                <a:latin typeface="돋움체" panose="020B0609000101010101" pitchFamily="49" charset="-127"/>
                <a:ea typeface="돋움체" panose="020B0609000101010101" pitchFamily="49" charset="-127"/>
              </a:rPr>
              <a:t>Hello.c</a:t>
            </a:r>
            <a:r>
              <a:rPr lang="en-US" altLang="ko-KR" sz="1400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*/</a:t>
            </a:r>
          </a:p>
          <a:p>
            <a:endParaRPr lang="en-US" altLang="ko-KR" sz="1400" b="1" dirty="0" smtClean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#</a:t>
            </a:r>
            <a:r>
              <a:rPr lang="en-US" altLang="ko-KR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include "</a:t>
            </a:r>
            <a:r>
              <a:rPr lang="en-US" altLang="ko-KR" sz="1400" b="1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stdafx.h</a:t>
            </a:r>
            <a:r>
              <a:rPr lang="en-US" altLang="ko-KR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</a:p>
          <a:p>
            <a:endParaRPr lang="ko-KR" altLang="en-US" sz="1400" b="1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main(void)</a:t>
            </a:r>
            <a:endParaRPr lang="en-US" altLang="ko-KR" sz="1400" b="1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en-US" altLang="ko-KR" sz="1400" b="1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400" b="1" dirty="0" err="1" smtClean="0"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("Hello World! \n");</a:t>
            </a:r>
          </a:p>
          <a:p>
            <a:pPr lvl="1"/>
            <a:r>
              <a:rPr lang="en-US" altLang="ko-KR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	return </a:t>
            </a:r>
            <a:r>
              <a:rPr lang="en-US" altLang="ko-KR" sz="1400" b="1" dirty="0">
                <a:latin typeface="돋움체" panose="020B0609000101010101" pitchFamily="49" charset="-127"/>
                <a:ea typeface="돋움체" panose="020B0609000101010101" pitchFamily="49" charset="-127"/>
              </a:rPr>
              <a:t>0;</a:t>
            </a:r>
          </a:p>
          <a:p>
            <a:r>
              <a:rPr lang="en-US" altLang="ko-KR" sz="1400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b="1" dirty="0"/>
          </a:p>
        </p:txBody>
      </p:sp>
      <p:grpSp>
        <p:nvGrpSpPr>
          <p:cNvPr id="23" name="그룹 22"/>
          <p:cNvGrpSpPr/>
          <p:nvPr/>
        </p:nvGrpSpPr>
        <p:grpSpPr>
          <a:xfrm>
            <a:off x="586228" y="2821905"/>
            <a:ext cx="11372431" cy="3831818"/>
            <a:chOff x="-7648850" y="4171669"/>
            <a:chExt cx="11372431" cy="3831818"/>
          </a:xfrm>
        </p:grpSpPr>
        <p:sp>
          <p:nvSpPr>
            <p:cNvPr id="18" name="TextBox 17"/>
            <p:cNvSpPr txBox="1"/>
            <p:nvPr/>
          </p:nvSpPr>
          <p:spPr>
            <a:xfrm>
              <a:off x="788962" y="4171669"/>
              <a:ext cx="349776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;</a:t>
              </a:r>
            </a:p>
            <a:p>
              <a:endParaRPr lang="en-US" altLang="ko-KR" sz="3600" b="1" dirty="0">
                <a:solidFill>
                  <a:srgbClr val="FF0000"/>
                </a:solidFill>
              </a:endParaRPr>
            </a:p>
            <a:p>
              <a:r>
                <a:rPr lang="en-US" altLang="ko-KR" sz="3600" b="1" dirty="0" smtClean="0">
                  <a:solidFill>
                    <a:srgbClr val="FF0000"/>
                  </a:solidFill>
                </a:rPr>
                <a:t>{</a:t>
              </a:r>
            </a:p>
            <a:p>
              <a:r>
                <a:rPr lang="en-US" altLang="ko-KR" sz="3600" b="1" dirty="0">
                  <a:solidFill>
                    <a:srgbClr val="FF0000"/>
                  </a:solidFill>
                </a:rPr>
                <a:t>}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27451" y="4458933"/>
              <a:ext cx="242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이러이러한 일을 해라</a:t>
              </a:r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16163" y="5498366"/>
              <a:ext cx="2507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함수 문장에 대한 시작</a:t>
              </a:r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16163" y="5983788"/>
              <a:ext cx="2276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함수 문장에 대한 끝</a:t>
              </a:r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-7393332" y="7634155"/>
              <a:ext cx="3190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함수를 호출하는 문장 </a:t>
              </a:r>
              <a:r>
                <a:rPr lang="en-US" altLang="ko-KR" b="1" dirty="0" err="1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printf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3486193" y="7634155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문자열 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“  “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-7648850" y="4891289"/>
              <a:ext cx="68916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함수를 다 </a:t>
              </a:r>
              <a:r>
                <a:rPr lang="ko-KR" altLang="en-US" dirty="0" err="1" smtClean="0">
                  <a:solidFill>
                    <a:srgbClr val="FF0000"/>
                  </a:solidFill>
                </a:rPr>
                <a:t>만드는게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 아니라 기본적으로 제공이 되는 함수가 있다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ko-KR" altLang="en-US" dirty="0" smtClean="0">
                  <a:solidFill>
                    <a:srgbClr val="FF0000"/>
                  </a:solidFill>
                </a:rPr>
                <a:t>이러한 함수들을 모아 놓은 것이 표준라이브러리라 한다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.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-5384122" y="5774855"/>
              <a:ext cx="4089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“</a:t>
              </a:r>
              <a:r>
                <a:rPr lang="en-US" altLang="ko-KR" b="1" dirty="0" err="1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stdafx.h</a:t>
              </a:r>
              <a:r>
                <a:rPr lang="en-US" altLang="ko-KR" b="1" dirty="0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“ </a:t>
              </a:r>
              <a:r>
                <a:rPr lang="ko-KR" altLang="en-US" b="1" dirty="0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라는 파일을 포함해라</a:t>
              </a:r>
              <a:r>
                <a:rPr lang="en-US" altLang="ko-KR" b="1" dirty="0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5302014" y="6150589"/>
              <a:ext cx="43172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“</a:t>
              </a:r>
              <a:r>
                <a:rPr lang="en-US" altLang="ko-KR" sz="1200" b="1" dirty="0" err="1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stdafx.h</a:t>
              </a:r>
              <a:r>
                <a:rPr lang="en-US" altLang="ko-KR" sz="1200" b="1" dirty="0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ko-KR" altLang="en-US" sz="1200" b="1" dirty="0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에는 </a:t>
              </a:r>
              <a:r>
                <a:rPr lang="en-US" altLang="ko-KR" sz="1200" b="1" dirty="0" err="1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printf</a:t>
              </a:r>
              <a:r>
                <a:rPr lang="ko-KR" altLang="en-US" sz="1200" b="1" dirty="0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라는 함수가 들어있다</a:t>
              </a:r>
              <a:r>
                <a:rPr lang="en-US" altLang="ko-KR" sz="1200" b="1" dirty="0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</a:p>
            <a:p>
              <a:r>
                <a:rPr lang="ko-KR" altLang="en-US" sz="1200" b="1" dirty="0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그래서 </a:t>
              </a:r>
              <a:r>
                <a:rPr lang="ko-KR" altLang="en-US" sz="1200" b="1" dirty="0" err="1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내프로그램에서는</a:t>
              </a:r>
              <a:r>
                <a:rPr lang="ko-KR" altLang="en-US" sz="1200" b="1" dirty="0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b="1" dirty="0" err="1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stdafx.h</a:t>
              </a:r>
              <a:r>
                <a:rPr lang="en-US" altLang="ko-KR" sz="1200" b="1" dirty="0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ko-KR" altLang="en-US" sz="1200" b="1" dirty="0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파일을 포함해야 된다</a:t>
              </a:r>
              <a:r>
                <a:rPr lang="en-US" altLang="ko-KR" sz="1200" b="1" dirty="0" smtClean="0">
                  <a:solidFill>
                    <a:srgbClr val="FF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2684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100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857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5-1 C </a:t>
              </a:r>
              <a:r>
                <a:rPr lang="ko-KR" altLang="en-US" dirty="0" smtClean="0"/>
                <a:t>언어가 제공하는 기본 </a:t>
              </a:r>
              <a:r>
                <a:rPr lang="ko-KR" altLang="en-US" dirty="0" err="1" smtClean="0"/>
                <a:t>자료형</a:t>
              </a:r>
              <a:endParaRPr lang="ko-KR" altLang="en-US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0" y="2857985"/>
            <a:ext cx="4152839" cy="3777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double </a:t>
            </a:r>
            <a:r>
              <a:rPr lang="en-US" altLang="ko-KR" sz="1400" b="1" dirty="0">
                <a:solidFill>
                  <a:schemeClr val="tx1"/>
                </a:solidFill>
              </a:rPr>
              <a:t>radius;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double </a:t>
            </a:r>
            <a:r>
              <a:rPr lang="en-US" altLang="ko-KR" sz="1400" b="1" dirty="0">
                <a:solidFill>
                  <a:schemeClr val="tx1"/>
                </a:solidFill>
              </a:rPr>
              <a:t>area;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</a:t>
            </a:r>
            <a:r>
              <a:rPr lang="ko-KR" altLang="en-US" sz="1400" b="1" dirty="0">
                <a:solidFill>
                  <a:schemeClr val="tx1"/>
                </a:solidFill>
              </a:rPr>
              <a:t>원의 반지름 입력 </a:t>
            </a:r>
            <a:r>
              <a:rPr lang="en-US" altLang="ko-KR" sz="1400" b="1" dirty="0">
                <a:solidFill>
                  <a:schemeClr val="tx1"/>
                </a:solidFill>
              </a:rPr>
              <a:t>: ");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scanf</a:t>
            </a:r>
            <a:r>
              <a:rPr lang="en-US" altLang="ko-KR" sz="1400" b="1" dirty="0">
                <a:solidFill>
                  <a:schemeClr val="tx1"/>
                </a:solidFill>
              </a:rPr>
              <a:t>("%</a:t>
            </a:r>
            <a:r>
              <a:rPr lang="en-US" altLang="ko-KR" sz="2400" b="1" dirty="0">
                <a:solidFill>
                  <a:srgbClr val="FF0000"/>
                </a:solidFill>
              </a:rPr>
              <a:t>lf</a:t>
            </a:r>
            <a:r>
              <a:rPr lang="en-US" altLang="ko-KR" sz="1400" b="1" dirty="0">
                <a:solidFill>
                  <a:schemeClr val="tx1"/>
                </a:solidFill>
              </a:rPr>
              <a:t>", &amp;radius);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area </a:t>
            </a:r>
            <a:r>
              <a:rPr lang="en-US" altLang="ko-KR" sz="1400" b="1" dirty="0">
                <a:solidFill>
                  <a:schemeClr val="tx1"/>
                </a:solidFill>
              </a:rPr>
              <a:t>= radius * radius*3.1415;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</a:t>
            </a:r>
            <a:r>
              <a:rPr lang="ko-KR" altLang="en-US" sz="1400" b="1" dirty="0">
                <a:solidFill>
                  <a:schemeClr val="tx1"/>
                </a:solidFill>
              </a:rPr>
              <a:t>원의 넓이 </a:t>
            </a:r>
            <a:r>
              <a:rPr lang="en-US" altLang="ko-KR" sz="1400" b="1" dirty="0">
                <a:solidFill>
                  <a:schemeClr val="tx1"/>
                </a:solidFill>
              </a:rPr>
              <a:t>:%f\</a:t>
            </a:r>
            <a:r>
              <a:rPr lang="en-US" altLang="ko-KR" sz="1400" b="1" dirty="0" err="1">
                <a:solidFill>
                  <a:schemeClr val="tx1"/>
                </a:solidFill>
              </a:rPr>
              <a:t>n",area</a:t>
            </a:r>
            <a:r>
              <a:rPr lang="en-US" altLang="ko-KR" sz="1400" b="1" dirty="0">
                <a:solidFill>
                  <a:schemeClr val="tx1"/>
                </a:solidFill>
              </a:rPr>
              <a:t>);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016" y="5425783"/>
            <a:ext cx="4051830" cy="12097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07738" y="1255502"/>
            <a:ext cx="4717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%f  - 10 </a:t>
            </a:r>
            <a:r>
              <a:rPr lang="ko-KR" altLang="en-US" b="1" dirty="0" smtClean="0"/>
              <a:t>진수 </a:t>
            </a:r>
            <a:r>
              <a:rPr lang="ko-KR" altLang="en-US" b="1" dirty="0" err="1" smtClean="0"/>
              <a:t>실수형으로</a:t>
            </a:r>
            <a:r>
              <a:rPr lang="ko-KR" altLang="en-US" b="1" dirty="0" smtClean="0"/>
              <a:t> 출력을 하겠다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double</a:t>
            </a:r>
            <a:r>
              <a:rPr lang="ko-KR" altLang="en-US" b="1" dirty="0" smtClean="0"/>
              <a:t>사용을 </a:t>
            </a:r>
            <a:r>
              <a:rPr lang="ko-KR" altLang="en-US" b="1" dirty="0" err="1" smtClean="0"/>
              <a:t>할경우</a:t>
            </a:r>
            <a:r>
              <a:rPr lang="ko-KR" altLang="en-US" b="1" dirty="0" smtClean="0"/>
              <a:t> 반듯이 </a:t>
            </a:r>
            <a:r>
              <a:rPr lang="en-US" altLang="ko-KR" b="1" dirty="0" smtClean="0">
                <a:solidFill>
                  <a:srgbClr val="FF0000"/>
                </a:solidFill>
              </a:rPr>
              <a:t>%lf</a:t>
            </a:r>
            <a:r>
              <a:rPr lang="ko-KR" altLang="en-US" b="1" dirty="0" smtClean="0"/>
              <a:t>를 사용해야 된다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b="29499"/>
          <a:stretch/>
        </p:blipFill>
        <p:spPr>
          <a:xfrm>
            <a:off x="4288291" y="4123635"/>
            <a:ext cx="3727555" cy="130214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015846" y="2919862"/>
            <a:ext cx="4152839" cy="3777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double </a:t>
            </a:r>
            <a:r>
              <a:rPr lang="en-US" altLang="ko-KR" sz="1400" b="1" dirty="0">
                <a:solidFill>
                  <a:schemeClr val="tx1"/>
                </a:solidFill>
              </a:rPr>
              <a:t>radius;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double </a:t>
            </a:r>
            <a:r>
              <a:rPr lang="en-US" altLang="ko-KR" sz="1400" b="1" dirty="0">
                <a:solidFill>
                  <a:schemeClr val="tx1"/>
                </a:solidFill>
              </a:rPr>
              <a:t>area;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</a:t>
            </a:r>
            <a:r>
              <a:rPr lang="ko-KR" altLang="en-US" sz="1400" b="1" dirty="0">
                <a:solidFill>
                  <a:schemeClr val="tx1"/>
                </a:solidFill>
              </a:rPr>
              <a:t>원의 반지름 입력 </a:t>
            </a:r>
            <a:r>
              <a:rPr lang="en-US" altLang="ko-KR" sz="1400" b="1" dirty="0">
                <a:solidFill>
                  <a:schemeClr val="tx1"/>
                </a:solidFill>
              </a:rPr>
              <a:t>: ");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scanf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("%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lf</a:t>
            </a:r>
            <a:r>
              <a:rPr lang="en-US" altLang="ko-KR" sz="1400" b="1" dirty="0">
                <a:solidFill>
                  <a:schemeClr val="tx1"/>
                </a:solidFill>
              </a:rPr>
              <a:t>", &amp;radius);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area </a:t>
            </a:r>
            <a:r>
              <a:rPr lang="en-US" altLang="ko-KR" sz="1400" b="1" dirty="0">
                <a:solidFill>
                  <a:schemeClr val="tx1"/>
                </a:solidFill>
              </a:rPr>
              <a:t>= radius * radius*3.1415;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</a:t>
            </a:r>
            <a:r>
              <a:rPr lang="ko-KR" altLang="en-US" sz="1400" b="1" dirty="0">
                <a:solidFill>
                  <a:schemeClr val="tx1"/>
                </a:solidFill>
              </a:rPr>
              <a:t>원의 넓이 </a:t>
            </a:r>
            <a:r>
              <a:rPr lang="en-US" altLang="ko-KR" sz="1400" b="1" dirty="0">
                <a:solidFill>
                  <a:schemeClr val="tx1"/>
                </a:solidFill>
              </a:rPr>
              <a:t>:%f\</a:t>
            </a:r>
            <a:r>
              <a:rPr lang="en-US" altLang="ko-KR" sz="1400" b="1" dirty="0" err="1">
                <a:solidFill>
                  <a:schemeClr val="tx1"/>
                </a:solidFill>
              </a:rPr>
              <a:t>n",area</a:t>
            </a:r>
            <a:r>
              <a:rPr lang="en-US" altLang="ko-KR" sz="1400" b="1" dirty="0">
                <a:solidFill>
                  <a:schemeClr val="tx1"/>
                </a:solidFill>
              </a:rPr>
              <a:t>);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35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101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857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5-1 C </a:t>
              </a:r>
              <a:r>
                <a:rPr lang="ko-KR" altLang="en-US" dirty="0" smtClean="0"/>
                <a:t>언어가 제공하는 기본 </a:t>
              </a:r>
              <a:r>
                <a:rPr lang="ko-KR" altLang="en-US" dirty="0" err="1" smtClean="0"/>
                <a:t>자료형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7565" y="1164149"/>
            <a:ext cx="10933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unsigned</a:t>
            </a:r>
            <a:r>
              <a:rPr lang="ko-KR" altLang="en-US" b="1" dirty="0" smtClean="0"/>
              <a:t>가 붙어서 달라지는 표현의 범위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en-US" altLang="ko-KR" b="1" dirty="0" err="1" smtClean="0"/>
              <a:t>msb</a:t>
            </a:r>
            <a:r>
              <a:rPr lang="ko-KR" altLang="en-US" b="1" dirty="0" smtClean="0"/>
              <a:t>까지도 데이터의 크기를 표현하는데 사용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양의 정수로 인식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실수형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자료형에는</a:t>
            </a:r>
            <a:r>
              <a:rPr lang="ko-KR" altLang="en-US" b="1" dirty="0" smtClean="0"/>
              <a:t> 붙일 수 없다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34" y="2941983"/>
            <a:ext cx="8399181" cy="39160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2010" y="1020601"/>
            <a:ext cx="5606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FF0000"/>
                </a:solidFill>
              </a:rPr>
              <a:t>양의 정수만 표현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+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만 표현</a:t>
            </a:r>
            <a:endParaRPr lang="en-US" altLang="ko-KR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5225" y="2436126"/>
            <a:ext cx="6343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char</a:t>
            </a:r>
            <a:r>
              <a:rPr lang="ko-KR" altLang="en-US" b="1" dirty="0" smtClean="0"/>
              <a:t>도 </a:t>
            </a:r>
            <a:r>
              <a:rPr lang="ko-KR" altLang="en-US" b="1" dirty="0" err="1" smtClean="0"/>
              <a:t>두가지다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signed char / unsigned char</a:t>
            </a:r>
          </a:p>
          <a:p>
            <a:r>
              <a:rPr lang="ko-KR" altLang="en-US" b="1" dirty="0" smtClean="0"/>
              <a:t>정수만 해당 되는 얘기다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316368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102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857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5-1 C </a:t>
              </a:r>
              <a:r>
                <a:rPr lang="ko-KR" altLang="en-US" dirty="0" smtClean="0"/>
                <a:t>언어가 제공하는 기본 </a:t>
              </a:r>
              <a:r>
                <a:rPr lang="ko-KR" altLang="en-US" dirty="0" err="1" smtClean="0"/>
                <a:t>자료형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7565" y="1164149"/>
            <a:ext cx="109330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문자 표현을 위한 </a:t>
            </a:r>
            <a:r>
              <a:rPr lang="en-US" altLang="ko-KR" b="1" dirty="0" smtClean="0"/>
              <a:t>ASCII </a:t>
            </a:r>
            <a:r>
              <a:rPr lang="ko-KR" altLang="en-US" b="1" dirty="0" smtClean="0"/>
              <a:t>코드의 등장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미국 표준 협회 </a:t>
            </a:r>
            <a:r>
              <a:rPr lang="en-US" altLang="ko-KR" b="1" dirty="0" smtClean="0"/>
              <a:t>(ANSI)</a:t>
            </a:r>
            <a:r>
              <a:rPr lang="ko-KR" altLang="en-US" b="1" dirty="0" smtClean="0"/>
              <a:t>에 의해 정의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컴퓨터를 통해서 문자를 표현하기 위한 표준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- </a:t>
            </a:r>
            <a:r>
              <a:rPr lang="ko-KR" altLang="en-US" b="1" dirty="0" smtClean="0"/>
              <a:t>컴퓨터는 문자를 표현하지 못함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문자와 숫자의 연결 관계를 정의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- </a:t>
            </a:r>
            <a:r>
              <a:rPr lang="ko-KR" altLang="en-US" b="1" dirty="0" smtClean="0"/>
              <a:t>문자 </a:t>
            </a:r>
            <a:r>
              <a:rPr lang="en-US" altLang="ko-KR" b="1" dirty="0" smtClean="0"/>
              <a:t>A</a:t>
            </a:r>
            <a:r>
              <a:rPr lang="ko-KR" altLang="en-US" b="1" dirty="0" smtClean="0"/>
              <a:t>는 숫자 </a:t>
            </a:r>
            <a:r>
              <a:rPr lang="en-US" altLang="ko-KR" b="1" dirty="0" smtClean="0"/>
              <a:t>65, </a:t>
            </a:r>
            <a:r>
              <a:rPr lang="ko-KR" altLang="en-US" b="1" dirty="0" smtClean="0"/>
              <a:t>문자 </a:t>
            </a:r>
            <a:r>
              <a:rPr lang="en-US" altLang="ko-KR" b="1" dirty="0" smtClean="0"/>
              <a:t>B</a:t>
            </a:r>
            <a:r>
              <a:rPr lang="ko-KR" altLang="en-US" b="1" dirty="0" smtClean="0"/>
              <a:t>는 숫자 </a:t>
            </a:r>
            <a:r>
              <a:rPr lang="en-US" altLang="ko-KR" b="1" dirty="0" smtClean="0"/>
              <a:t>66 ...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222164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103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857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5-1 C </a:t>
              </a:r>
              <a:r>
                <a:rPr lang="ko-KR" altLang="en-US" dirty="0" smtClean="0"/>
                <a:t>언어가 제공하는 기본 </a:t>
              </a:r>
              <a:r>
                <a:rPr lang="ko-KR" altLang="en-US" dirty="0" err="1" smtClean="0"/>
                <a:t>자료형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7565" y="1164149"/>
            <a:ext cx="109330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ASCII </a:t>
            </a:r>
            <a:r>
              <a:rPr lang="ko-KR" altLang="en-US" b="1" dirty="0" smtClean="0"/>
              <a:t>코드의 범위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- 0 </a:t>
            </a:r>
            <a:r>
              <a:rPr lang="ko-KR" altLang="en-US" b="1" dirty="0" smtClean="0"/>
              <a:t>이상 </a:t>
            </a:r>
            <a:r>
              <a:rPr lang="en-US" altLang="ko-KR" b="1" dirty="0" smtClean="0"/>
              <a:t>127dlgk, char</a:t>
            </a:r>
            <a:r>
              <a:rPr lang="ko-KR" altLang="en-US" b="1" dirty="0" smtClean="0"/>
              <a:t>형 변수로 처리 가능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- char</a:t>
            </a:r>
            <a:r>
              <a:rPr lang="ko-KR" altLang="en-US" b="1" dirty="0" smtClean="0"/>
              <a:t>형으로 처리하는 것이 합리적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문자의 표현 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따옴표</a:t>
            </a:r>
            <a:r>
              <a:rPr lang="en-US" altLang="ko-KR" b="1" dirty="0" smtClean="0"/>
              <a:t>( ‘ ‘)</a:t>
            </a:r>
            <a:r>
              <a:rPr lang="ko-KR" altLang="en-US" b="1" dirty="0" smtClean="0"/>
              <a:t>를 이용해서 표현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예제 </a:t>
            </a:r>
            <a:r>
              <a:rPr lang="en-US" altLang="ko-KR" b="1" dirty="0" err="1" smtClean="0"/>
              <a:t>how_char.c</a:t>
            </a:r>
            <a:r>
              <a:rPr lang="ko-KR" altLang="en-US" b="1" dirty="0" smtClean="0"/>
              <a:t>참조</a:t>
            </a:r>
            <a:endParaRPr lang="en-US" altLang="ko-KR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47077" y="5647130"/>
            <a:ext cx="345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char ch1 = ‘A’</a:t>
            </a:r>
            <a:endParaRPr lang="en-US" altLang="ko-KR" sz="3200" b="1" dirty="0"/>
          </a:p>
        </p:txBody>
      </p:sp>
      <p:sp>
        <p:nvSpPr>
          <p:cNvPr id="9" name="위로 구부러진 화살표 8"/>
          <p:cNvSpPr/>
          <p:nvPr/>
        </p:nvSpPr>
        <p:spPr>
          <a:xfrm rot="10800000">
            <a:off x="2851569" y="5151529"/>
            <a:ext cx="1502113" cy="47712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50219" y="4588293"/>
            <a:ext cx="463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둘째 </a:t>
            </a:r>
            <a:r>
              <a:rPr lang="en-US" altLang="ko-KR" b="1" dirty="0" smtClean="0"/>
              <a:t>65</a:t>
            </a:r>
            <a:r>
              <a:rPr lang="ko-KR" altLang="en-US" b="1" dirty="0" smtClean="0"/>
              <a:t>를 변수 </a:t>
            </a:r>
            <a:r>
              <a:rPr lang="en-US" altLang="ko-KR" b="1" dirty="0" smtClean="0"/>
              <a:t>ch1</a:t>
            </a:r>
            <a:r>
              <a:rPr lang="ko-KR" altLang="en-US" b="1" dirty="0" smtClean="0"/>
              <a:t>에 대입</a:t>
            </a:r>
            <a:endParaRPr lang="en-US" altLang="ko-KR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66852" y="5585574"/>
            <a:ext cx="4636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첫째 아스키 코드 표 참조 문자 </a:t>
            </a:r>
            <a:r>
              <a:rPr lang="en-US" altLang="ko-KR" b="1" dirty="0" smtClean="0"/>
              <a:t>A</a:t>
            </a:r>
            <a:r>
              <a:rPr lang="ko-KR" altLang="en-US" b="1" dirty="0" smtClean="0"/>
              <a:t>가 숫자 </a:t>
            </a:r>
            <a:r>
              <a:rPr lang="en-US" altLang="ko-KR" b="1" dirty="0" smtClean="0"/>
              <a:t>65</a:t>
            </a:r>
            <a:r>
              <a:rPr lang="ko-KR" altLang="en-US" b="1" dirty="0" smtClean="0"/>
              <a:t>로 정의 되었음을 확인</a:t>
            </a:r>
            <a:endParaRPr lang="en-US" altLang="ko-KR" b="1" dirty="0" smtClean="0"/>
          </a:p>
          <a:p>
            <a:r>
              <a:rPr lang="ko-KR" altLang="en-US" b="1" dirty="0" smtClean="0"/>
              <a:t>컴퓨터가 아스키 코드를 </a:t>
            </a:r>
            <a:r>
              <a:rPr lang="ko-KR" altLang="en-US" b="1" dirty="0" err="1" smtClean="0"/>
              <a:t>스캔함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문자도 숫자도 가능</a:t>
            </a:r>
            <a:endParaRPr lang="en-US" altLang="ko-KR" b="1" dirty="0"/>
          </a:p>
        </p:txBody>
      </p:sp>
      <p:sp>
        <p:nvSpPr>
          <p:cNvPr id="12" name="왼쪽 화살표 11"/>
          <p:cNvSpPr/>
          <p:nvPr/>
        </p:nvSpPr>
        <p:spPr>
          <a:xfrm>
            <a:off x="4668366" y="5713256"/>
            <a:ext cx="1083077" cy="3231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563270" y="2343359"/>
            <a:ext cx="4636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인트는</a:t>
            </a:r>
            <a:r>
              <a:rPr lang="ko-KR" altLang="en-US" b="1" dirty="0" smtClean="0"/>
              <a:t> 연산을 하기 때문에</a:t>
            </a:r>
            <a:endParaRPr lang="en-US" altLang="ko-KR" b="1" dirty="0" smtClean="0"/>
          </a:p>
          <a:p>
            <a:r>
              <a:rPr lang="ko-KR" altLang="en-US" b="1" dirty="0" err="1" smtClean="0"/>
              <a:t>캐릭터형은</a:t>
            </a:r>
            <a:r>
              <a:rPr lang="ko-KR" altLang="en-US" b="1" dirty="0" smtClean="0"/>
              <a:t> 문자로 계산하지 않기 때문에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560612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104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857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5-1 C </a:t>
              </a:r>
              <a:r>
                <a:rPr lang="ko-KR" altLang="en-US" dirty="0" smtClean="0"/>
                <a:t>언어가 제공하는 기본 </a:t>
              </a:r>
              <a:r>
                <a:rPr lang="ko-KR" altLang="en-US" dirty="0" err="1" smtClean="0"/>
                <a:t>자료형</a:t>
              </a:r>
              <a:endParaRPr lang="ko-KR" altLang="en-US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0" y="2857985"/>
            <a:ext cx="4015409" cy="3777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char </a:t>
            </a:r>
            <a:r>
              <a:rPr lang="en-US" altLang="ko-KR" sz="1400" b="1" dirty="0">
                <a:solidFill>
                  <a:schemeClr val="tx1"/>
                </a:solidFill>
              </a:rPr>
              <a:t>ch1 = 'A';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char </a:t>
            </a:r>
            <a:r>
              <a:rPr lang="en-US" altLang="ko-KR" sz="1400" b="1" dirty="0">
                <a:solidFill>
                  <a:schemeClr val="tx1"/>
                </a:solidFill>
              </a:rPr>
              <a:t>ch2 =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65;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pt-BR" altLang="ko-KR" sz="1400" b="1" dirty="0" smtClean="0">
                <a:solidFill>
                  <a:schemeClr val="tx1"/>
                </a:solidFill>
              </a:rPr>
              <a:t>	printf</a:t>
            </a:r>
            <a:r>
              <a:rPr lang="pt-BR" altLang="ko-KR" sz="1400" b="1" dirty="0">
                <a:solidFill>
                  <a:schemeClr val="tx1"/>
                </a:solidFill>
              </a:rPr>
              <a:t>("%d %d \n", ch1, ch2);</a:t>
            </a:r>
          </a:p>
          <a:p>
            <a:r>
              <a:rPr lang="pt-BR" altLang="ko-KR" sz="1400" b="1" dirty="0" smtClean="0">
                <a:solidFill>
                  <a:schemeClr val="tx1"/>
                </a:solidFill>
              </a:rPr>
              <a:t>	printf</a:t>
            </a:r>
            <a:r>
              <a:rPr lang="pt-BR" altLang="ko-KR" sz="1400" b="1" dirty="0">
                <a:solidFill>
                  <a:schemeClr val="tx1"/>
                </a:solidFill>
              </a:rPr>
              <a:t>("%c %c \n", ch1, ch2);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7566" y="1164149"/>
            <a:ext cx="375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ASCII </a:t>
            </a:r>
            <a:r>
              <a:rPr lang="ko-KR" altLang="en-US" b="1" dirty="0" smtClean="0"/>
              <a:t>코드의 범위</a:t>
            </a:r>
            <a:endParaRPr lang="en-US" altLang="ko-KR" b="1" dirty="0" smtClean="0"/>
          </a:p>
        </p:txBody>
      </p:sp>
      <p:sp>
        <p:nvSpPr>
          <p:cNvPr id="11" name="왼쪽 화살표 10"/>
          <p:cNvSpPr/>
          <p:nvPr/>
        </p:nvSpPr>
        <p:spPr>
          <a:xfrm>
            <a:off x="3631097" y="5486400"/>
            <a:ext cx="1417982" cy="13915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화살표 11"/>
          <p:cNvSpPr/>
          <p:nvPr/>
        </p:nvSpPr>
        <p:spPr>
          <a:xfrm>
            <a:off x="3631097" y="5242088"/>
            <a:ext cx="1417982" cy="13915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208105" y="5486400"/>
            <a:ext cx="375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%c </a:t>
            </a:r>
            <a:r>
              <a:rPr lang="ko-KR" altLang="en-US" b="1" dirty="0" smtClean="0">
                <a:solidFill>
                  <a:srgbClr val="FF0000"/>
                </a:solidFill>
              </a:rPr>
              <a:t>문자 </a:t>
            </a:r>
            <a:r>
              <a:rPr lang="ko-KR" altLang="en-US" b="1" dirty="0" smtClean="0"/>
              <a:t>형태로 출력하겠다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08105" y="5186647"/>
            <a:ext cx="375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%d </a:t>
            </a:r>
            <a:r>
              <a:rPr lang="ko-KR" altLang="en-US" b="1" dirty="0" smtClean="0"/>
              <a:t>정수 형태로 출력하겠다</a:t>
            </a:r>
            <a:r>
              <a:rPr lang="en-US" altLang="ko-KR" b="1" dirty="0" smtClean="0"/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366" y="1742216"/>
            <a:ext cx="2916465" cy="22315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71298" y="6581001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5-1 C </a:t>
            </a:r>
            <a:r>
              <a:rPr lang="ko-KR" altLang="en-US" sz="1200" dirty="0"/>
              <a:t>언어가 제공하는 기본 </a:t>
            </a:r>
            <a:r>
              <a:rPr lang="ko-KR" altLang="en-US" sz="1200" dirty="0" err="1" smtClean="0"/>
              <a:t>자료형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2292741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105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5-2 </a:t>
              </a:r>
              <a:r>
                <a:rPr lang="ko-KR" altLang="en-US" dirty="0" smtClean="0"/>
                <a:t>상수에 대한 이해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7566" y="1164149"/>
            <a:ext cx="3755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err="1" smtClean="0"/>
              <a:t>리터럴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lieral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상수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이름을 지니지 않는 상수</a:t>
            </a:r>
            <a:endParaRPr lang="en-US" altLang="ko-KR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397566" y="1910964"/>
            <a:ext cx="4015409" cy="23228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{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val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= 30+40;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818783" y="5102087"/>
            <a:ext cx="1431234" cy="954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40</a:t>
            </a:r>
            <a:endParaRPr lang="ko-KR" altLang="en-US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5724939" y="5102087"/>
            <a:ext cx="1431234" cy="954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30</a:t>
            </a:r>
            <a:endParaRPr lang="ko-KR" altLang="en-US" sz="3600" dirty="0"/>
          </a:p>
        </p:txBody>
      </p:sp>
      <p:sp>
        <p:nvSpPr>
          <p:cNvPr id="12" name="직사각형 11"/>
          <p:cNvSpPr/>
          <p:nvPr/>
        </p:nvSpPr>
        <p:spPr>
          <a:xfrm>
            <a:off x="2928731" y="5075582"/>
            <a:ext cx="1431234" cy="954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3" name="TextBox 12"/>
          <p:cNvSpPr txBox="1"/>
          <p:nvPr/>
        </p:nvSpPr>
        <p:spPr>
          <a:xfrm>
            <a:off x="4774955" y="5260272"/>
            <a:ext cx="495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=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39858" y="5260271"/>
            <a:ext cx="495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+</a:t>
            </a:r>
          </a:p>
        </p:txBody>
      </p:sp>
      <p:sp>
        <p:nvSpPr>
          <p:cNvPr id="15" name="아래로 구부러진 화살표 14"/>
          <p:cNvSpPr/>
          <p:nvPr/>
        </p:nvSpPr>
        <p:spPr>
          <a:xfrm flipH="1">
            <a:off x="4055163" y="4334254"/>
            <a:ext cx="3432314" cy="50220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55703" y="3793682"/>
            <a:ext cx="1431234" cy="954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70</a:t>
            </a:r>
            <a:endParaRPr lang="ko-KR" alt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2928731" y="6169580"/>
            <a:ext cx="14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변수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val</a:t>
            </a:r>
            <a:endParaRPr lang="en-US" altLang="ko-KR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769663" y="6321870"/>
            <a:ext cx="14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상수</a:t>
            </a:r>
            <a:endParaRPr lang="en-US" altLang="ko-KR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7903690" y="6321870"/>
            <a:ext cx="14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상수</a:t>
            </a:r>
            <a:endParaRPr lang="en-US" altLang="ko-KR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4719936" y="1132995"/>
            <a:ext cx="5071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아스키 코드 </a:t>
            </a:r>
            <a:r>
              <a:rPr lang="en-US" altLang="ko-KR" b="1" dirty="0" smtClean="0"/>
              <a:t>127 (10</a:t>
            </a:r>
            <a:r>
              <a:rPr lang="ko-KR" altLang="en-US" b="1" dirty="0" smtClean="0"/>
              <a:t>진수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로 되어 있다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65</a:t>
            </a:r>
            <a:r>
              <a:rPr lang="ko-KR" altLang="en-US" b="1" dirty="0" smtClean="0"/>
              <a:t>를 시작으로 </a:t>
            </a:r>
            <a:r>
              <a:rPr lang="en-US" altLang="ko-KR" b="1" dirty="0" smtClean="0"/>
              <a:t>A</a:t>
            </a:r>
            <a:r>
              <a:rPr lang="ko-KR" altLang="en-US" b="1" dirty="0" smtClean="0"/>
              <a:t>시작 </a:t>
            </a:r>
            <a:r>
              <a:rPr lang="en-US" altLang="ko-KR" b="1" dirty="0" smtClean="0"/>
              <a:t>...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66020" y="2220349"/>
            <a:ext cx="75332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정수도 메모리 공간에 올라간다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상수도 메모리 공간에 올라간다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이 정수들을 </a:t>
            </a:r>
            <a:r>
              <a:rPr lang="ko-KR" altLang="en-US" b="1" dirty="0" err="1" smtClean="0"/>
              <a:t>가르켜</a:t>
            </a:r>
            <a:r>
              <a:rPr lang="ko-KR" altLang="en-US" b="1" dirty="0" smtClean="0"/>
              <a:t> 상수이다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이름이 없기 때문에 한번 메모리 공간에 올라가면 바뀌지 않는다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이런 </a:t>
            </a:r>
            <a:r>
              <a:rPr lang="ko-KR" altLang="en-US" b="1" dirty="0" err="1" smtClean="0"/>
              <a:t>리터럴</a:t>
            </a:r>
            <a:r>
              <a:rPr lang="ko-KR" altLang="en-US" b="1" dirty="0" smtClean="0"/>
              <a:t> 상수는 해당 중에서만 사용이 가능하다</a:t>
            </a:r>
            <a:r>
              <a:rPr lang="en-US" altLang="ko-KR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69422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106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" y="1497496"/>
            <a:ext cx="4498077" cy="52239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18293" y="2845593"/>
            <a:ext cx="50714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아스키 코드 </a:t>
            </a:r>
            <a:r>
              <a:rPr lang="en-US" altLang="ko-KR" b="1" dirty="0" smtClean="0"/>
              <a:t>127 (10</a:t>
            </a:r>
            <a:r>
              <a:rPr lang="ko-KR" altLang="en-US" b="1" dirty="0" smtClean="0"/>
              <a:t>진수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로 되어 있다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65</a:t>
            </a:r>
            <a:r>
              <a:rPr lang="ko-KR" altLang="en-US" b="1" dirty="0" smtClean="0"/>
              <a:t>를 시작으로 </a:t>
            </a:r>
            <a:r>
              <a:rPr lang="en-US" altLang="ko-KR" b="1" dirty="0" smtClean="0"/>
              <a:t>A</a:t>
            </a:r>
            <a:r>
              <a:rPr lang="ko-KR" altLang="en-US" b="1" dirty="0" smtClean="0"/>
              <a:t>시작 </a:t>
            </a:r>
            <a:r>
              <a:rPr lang="en-US" altLang="ko-KR" b="1" dirty="0" smtClean="0"/>
              <a:t>...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r>
              <a:rPr lang="ko-KR" altLang="en-US" b="1" dirty="0" smtClean="0"/>
              <a:t>소문자 </a:t>
            </a:r>
            <a:r>
              <a:rPr lang="en-US" altLang="ko-KR" b="1" dirty="0" smtClean="0"/>
              <a:t>a</a:t>
            </a:r>
            <a:r>
              <a:rPr lang="ko-KR" altLang="en-US" b="1" dirty="0" smtClean="0"/>
              <a:t>는 </a:t>
            </a:r>
            <a:r>
              <a:rPr lang="en-US" altLang="ko-KR" b="1" dirty="0" smtClean="0"/>
              <a:t>97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알파벳이 증가할 때마다 숫자 증가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b="1" dirty="0" smtClean="0"/>
              <a:t>대문자 </a:t>
            </a:r>
            <a:r>
              <a:rPr lang="en-US" altLang="ko-KR" b="1" dirty="0" smtClean="0"/>
              <a:t>a</a:t>
            </a:r>
            <a:r>
              <a:rPr lang="ko-KR" altLang="en-US" b="1" dirty="0" smtClean="0"/>
              <a:t>와 소문자 </a:t>
            </a:r>
            <a:r>
              <a:rPr lang="en-US" altLang="ko-KR" b="1" dirty="0" smtClean="0"/>
              <a:t>a</a:t>
            </a:r>
            <a:r>
              <a:rPr lang="ko-KR" altLang="en-US" b="1" dirty="0" smtClean="0"/>
              <a:t>는 값이 다르고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b="1" dirty="0" smtClean="0"/>
              <a:t>대문자 </a:t>
            </a:r>
            <a:r>
              <a:rPr lang="en-US" altLang="ko-KR" b="1" dirty="0" smtClean="0"/>
              <a:t>A</a:t>
            </a:r>
            <a:r>
              <a:rPr lang="ko-KR" altLang="en-US" b="1" dirty="0" smtClean="0"/>
              <a:t>와 소문자 </a:t>
            </a:r>
            <a:r>
              <a:rPr lang="en-US" altLang="ko-KR" b="1" dirty="0" smtClean="0"/>
              <a:t>a</a:t>
            </a:r>
            <a:r>
              <a:rPr lang="ko-KR" altLang="en-US" b="1" dirty="0" smtClean="0"/>
              <a:t>는 </a:t>
            </a:r>
            <a:r>
              <a:rPr lang="en-US" altLang="ko-KR" b="1" dirty="0" smtClean="0"/>
              <a:t>97-65 = 32</a:t>
            </a:r>
            <a:r>
              <a:rPr lang="ko-KR" altLang="en-US" b="1" dirty="0" smtClean="0"/>
              <a:t>이다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endParaRPr lang="en-US" altLang="ko-KR" b="1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68366" y="244313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5-2 </a:t>
              </a:r>
              <a:r>
                <a:rPr lang="ko-KR" altLang="en-US" dirty="0" smtClean="0"/>
                <a:t>상수에 대한 이해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2743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107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5-2 </a:t>
              </a:r>
              <a:r>
                <a:rPr lang="ko-KR" altLang="en-US" dirty="0" smtClean="0"/>
                <a:t>상수에 대한 이해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7566" y="1164149"/>
            <a:ext cx="858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err="1" smtClean="0"/>
              <a:t>리터럴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lieral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상수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상수도 메모리 공간에 저장되기 위해서 </a:t>
            </a:r>
            <a:r>
              <a:rPr lang="ko-KR" altLang="en-US" b="1" dirty="0" err="1" smtClean="0"/>
              <a:t>자료형이</a:t>
            </a:r>
            <a:r>
              <a:rPr lang="ko-KR" altLang="en-US" b="1" dirty="0" smtClean="0"/>
              <a:t> 결정된다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7498" y="3352800"/>
            <a:ext cx="5841754" cy="2776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{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char c= ‘a’;	//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문자상수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(char)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= 5;		//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정수 상수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	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double d= 3.15;	//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실수 상수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(double)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	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	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return 0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}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09252" y="3352800"/>
            <a:ext cx="5796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	char c= ‘a’;	//</a:t>
            </a:r>
            <a:r>
              <a:rPr lang="ko-KR" altLang="en-US" b="1" dirty="0"/>
              <a:t>문자상수</a:t>
            </a:r>
            <a:r>
              <a:rPr lang="en-US" altLang="ko-KR" b="1" dirty="0"/>
              <a:t>(char)</a:t>
            </a:r>
          </a:p>
          <a:p>
            <a:r>
              <a:rPr lang="en-US" altLang="ko-KR" b="1" dirty="0"/>
              <a:t>	</a:t>
            </a:r>
            <a:r>
              <a:rPr lang="en-US" altLang="ko-KR" b="1" dirty="0" err="1"/>
              <a:t>int</a:t>
            </a:r>
            <a:r>
              <a:rPr lang="en-US" altLang="ko-KR" b="1" dirty="0"/>
              <a:t> = 5;		// </a:t>
            </a:r>
            <a:r>
              <a:rPr lang="ko-KR" altLang="en-US" b="1" dirty="0"/>
              <a:t>정수 상수</a:t>
            </a:r>
            <a:r>
              <a:rPr lang="en-US" altLang="ko-KR" b="1" dirty="0"/>
              <a:t>(</a:t>
            </a:r>
            <a:r>
              <a:rPr lang="en-US" altLang="ko-KR" b="1" dirty="0" err="1"/>
              <a:t>int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	double d= 3.15;	// </a:t>
            </a:r>
            <a:r>
              <a:rPr lang="ko-KR" altLang="en-US" b="1" dirty="0"/>
              <a:t>실수 상수 </a:t>
            </a:r>
            <a:r>
              <a:rPr lang="en-US" altLang="ko-KR" b="1" dirty="0"/>
              <a:t>(double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기본으로 저장이 된다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249160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108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5-2 </a:t>
              </a:r>
              <a:r>
                <a:rPr lang="ko-KR" altLang="en-US" dirty="0" smtClean="0"/>
                <a:t>상수에 대한 이해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7566" y="1164149"/>
            <a:ext cx="858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err="1" smtClean="0"/>
              <a:t>리터럴</a:t>
            </a:r>
            <a:r>
              <a:rPr lang="ko-KR" altLang="en-US" b="1" dirty="0" smtClean="0"/>
              <a:t> 상수의 기본 </a:t>
            </a:r>
            <a:r>
              <a:rPr lang="ko-KR" altLang="en-US" b="1" dirty="0" err="1" smtClean="0"/>
              <a:t>자료형</a:t>
            </a:r>
            <a:endParaRPr lang="en-US" altLang="ko-KR" b="1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67497" y="2012208"/>
            <a:ext cx="5841754" cy="2776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float f = 3.14;// float=3.14f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return 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14" y="5557837"/>
            <a:ext cx="6924675" cy="9810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32256" y="2786626"/>
            <a:ext cx="952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8bite</a:t>
            </a:r>
          </a:p>
          <a:p>
            <a:pPr algn="ctr"/>
            <a:r>
              <a:rPr lang="en-US" altLang="ko-KR" b="1" dirty="0" smtClean="0"/>
              <a:t>3.14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46256" y="2838692"/>
            <a:ext cx="952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4bite</a:t>
            </a:r>
          </a:p>
          <a:p>
            <a:pPr algn="ctr"/>
            <a:r>
              <a:rPr lang="en-US" altLang="ko-KR" b="1" dirty="0" smtClean="0"/>
              <a:t>f</a:t>
            </a:r>
            <a:endParaRPr lang="en-US" altLang="ko-KR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28870" y="5188505"/>
            <a:ext cx="1123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지금 </a:t>
            </a:r>
            <a:r>
              <a:rPr lang="ko-KR" altLang="en-US" b="1" dirty="0" err="1" smtClean="0"/>
              <a:t>니가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더블형</a:t>
            </a:r>
            <a:r>
              <a:rPr lang="ko-KR" altLang="en-US" b="1" dirty="0" smtClean="0"/>
              <a:t> 상수를 </a:t>
            </a:r>
            <a:r>
              <a:rPr lang="ko-KR" altLang="en-US" b="1" dirty="0" err="1" smtClean="0"/>
              <a:t>플로트형</a:t>
            </a:r>
            <a:r>
              <a:rPr lang="ko-KR" altLang="en-US" b="1" dirty="0" smtClean="0"/>
              <a:t> 변수로 대입을 </a:t>
            </a:r>
            <a:r>
              <a:rPr lang="ko-KR" altLang="en-US" b="1" dirty="0" err="1" smtClean="0"/>
              <a:t>하다보면</a:t>
            </a:r>
            <a:r>
              <a:rPr lang="ko-KR" altLang="en-US" b="1" dirty="0" smtClean="0"/>
              <a:t> 메모리가 </a:t>
            </a:r>
            <a:r>
              <a:rPr lang="ko-KR" altLang="en-US" b="1" dirty="0" err="1" smtClean="0"/>
              <a:t>짤려</a:t>
            </a:r>
            <a:r>
              <a:rPr lang="ko-KR" altLang="en-US" b="1" dirty="0" smtClean="0"/>
              <a:t> 나갈 수 있다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46256" y="2247345"/>
            <a:ext cx="186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예를들어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481751" y="3685156"/>
            <a:ext cx="448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3.14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f</a:t>
            </a:r>
            <a:r>
              <a:rPr lang="ko-KR" altLang="en-US" b="1" dirty="0" smtClean="0"/>
              <a:t>를 붙이면 플루트 형태가 된다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289590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109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502" y="3824287"/>
            <a:ext cx="5876925" cy="271462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68366" y="244313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5-2 </a:t>
              </a:r>
              <a:r>
                <a:rPr lang="ko-KR" altLang="en-US" dirty="0" smtClean="0"/>
                <a:t>상수에 대한 이해</a:t>
              </a:r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97566" y="1164149"/>
            <a:ext cx="858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접미사에 따른 다양한 상수의 표현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847582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3395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2-1 “Hello, World!” </a:t>
              </a:r>
              <a:r>
                <a:rPr lang="ko-KR" altLang="en-US" dirty="0" smtClean="0"/>
                <a:t>들여다보기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66062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헤더 파일의 이해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라는 이름의 헤더 파일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헤더 파일의 포함을 알리는 선언은 제일 먼저 등장</a:t>
            </a:r>
            <a:r>
              <a:rPr lang="ko-KR" altLang="en-US" dirty="0"/>
              <a:t> </a:t>
            </a:r>
            <a:r>
              <a:rPr lang="ko-KR" altLang="en-US" dirty="0" err="1" smtClean="0"/>
              <a:t>해야한다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3307644" y="3036711"/>
            <a:ext cx="3488267" cy="801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307644" y="3926628"/>
            <a:ext cx="3488267" cy="1413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print(“hello. World /n”);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return();</a:t>
            </a:r>
          </a:p>
          <a:p>
            <a:r>
              <a:rPr lang="en-US" altLang="ko-KR" dirty="0"/>
              <a:t>}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4496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110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5-2 </a:t>
              </a:r>
              <a:r>
                <a:rPr lang="ko-KR" altLang="en-US" dirty="0" smtClean="0"/>
                <a:t>상수에 대한 이해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7566" y="1164149"/>
            <a:ext cx="85874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err="1" smtClean="0"/>
              <a:t>심볼릭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(symbolic)</a:t>
            </a:r>
            <a:r>
              <a:rPr lang="ko-KR" altLang="en-US" b="1" dirty="0" smtClean="0"/>
              <a:t>상수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이름을 지니는 상수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* </a:t>
            </a:r>
            <a:r>
              <a:rPr lang="ko-KR" altLang="en-US" b="1" dirty="0" err="1" smtClean="0"/>
              <a:t>심볼릭</a:t>
            </a:r>
            <a:r>
              <a:rPr lang="ko-KR" altLang="en-US" b="1" dirty="0" smtClean="0"/>
              <a:t> 상수를 정의하는 방법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en-US" altLang="ko-KR" b="1" dirty="0" err="1" smtClean="0"/>
              <a:t>const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키워드를 통한 변수의 상수화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매크로를 이용한 상수의 정의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7133723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111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5-2 </a:t>
              </a:r>
              <a:r>
                <a:rPr lang="ko-KR" altLang="en-US" dirty="0" smtClean="0"/>
                <a:t>상수에 대한 이해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7566" y="1164149"/>
            <a:ext cx="858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const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키워드에 의한 상수화</a:t>
            </a:r>
            <a:endParaRPr lang="en-US" altLang="ko-KR" b="1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397566" y="2027200"/>
            <a:ext cx="5841754" cy="1829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const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MAX=100;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const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double PI=3.14;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7566" y="5193538"/>
            <a:ext cx="5841754" cy="15279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const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MAX;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	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MAX=100;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662" y="4689228"/>
            <a:ext cx="858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잘못된 상수 선언</a:t>
            </a:r>
            <a:endParaRPr lang="en-US" altLang="ko-KR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318442" y="5858986"/>
            <a:ext cx="887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맥스라는</a:t>
            </a:r>
            <a:r>
              <a:rPr lang="ko-KR" altLang="en-US" b="1" dirty="0" smtClean="0">
                <a:solidFill>
                  <a:srgbClr val="FF0000"/>
                </a:solidFill>
              </a:rPr>
              <a:t> 상수를 선언 했지만 초기화 하지 않았다</a:t>
            </a:r>
            <a:r>
              <a:rPr lang="en-US" altLang="ko-KR" b="1" dirty="0" smtClean="0">
                <a:solidFill>
                  <a:srgbClr val="FF0000"/>
                </a:solidFill>
              </a:rPr>
              <a:t>. </a:t>
            </a:r>
            <a:r>
              <a:rPr lang="ko-KR" altLang="en-US" b="1" dirty="0" smtClean="0">
                <a:solidFill>
                  <a:srgbClr val="FF0000"/>
                </a:solidFill>
              </a:rPr>
              <a:t>쓰레기 값으로 초기화됨 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7312" y="5891463"/>
            <a:ext cx="8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18443" y="6175313"/>
            <a:ext cx="677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100</a:t>
            </a:r>
            <a:r>
              <a:rPr lang="ko-KR" altLang="en-US" b="1" dirty="0" smtClean="0">
                <a:solidFill>
                  <a:srgbClr val="FF0000"/>
                </a:solidFill>
              </a:rPr>
              <a:t>이라는 값을 다시 초기화 하면 컴파일 에러가 뜬다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18443" y="4615832"/>
            <a:ext cx="887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상수는 선언과 동시에 초기화 시켜줘야 된다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69710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112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398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5-3 </a:t>
              </a:r>
              <a:r>
                <a:rPr lang="ko-KR" altLang="en-US" dirty="0" err="1" smtClean="0"/>
                <a:t>자료형</a:t>
              </a:r>
              <a:r>
                <a:rPr lang="ko-KR" altLang="en-US" dirty="0" smtClean="0"/>
                <a:t> 반환에 대한 이야기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7566" y="1164149"/>
            <a:ext cx="85874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err="1" smtClean="0"/>
              <a:t>자료형</a:t>
            </a:r>
            <a:r>
              <a:rPr lang="ko-KR" altLang="en-US" b="1" dirty="0" smtClean="0"/>
              <a:t> 변환의 두 가지 형태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자동 형 변환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  - </a:t>
            </a:r>
            <a:r>
              <a:rPr lang="ko-KR" altLang="en-US" b="1" dirty="0" smtClean="0"/>
              <a:t>자동으로 발생하는 형태의 변환을 의미한다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- </a:t>
            </a:r>
            <a:r>
              <a:rPr lang="ko-KR" altLang="en-US" b="1" dirty="0" smtClean="0"/>
              <a:t>묵시적 형 변환이라고도 표현한다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강제 형 변환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-  </a:t>
            </a:r>
            <a:r>
              <a:rPr lang="ko-KR" altLang="en-US" b="1" dirty="0" smtClean="0"/>
              <a:t>프로그래머가 명시적으로 형 변환을 요청하는 형태의 변환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명시적 형 변환이라고도 표현한다</a:t>
            </a:r>
            <a:r>
              <a:rPr lang="en-US" altLang="ko-KR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91179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113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398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5-3 </a:t>
              </a:r>
              <a:r>
                <a:rPr lang="ko-KR" altLang="en-US" dirty="0" err="1" smtClean="0"/>
                <a:t>자료형</a:t>
              </a:r>
              <a:r>
                <a:rPr lang="ko-KR" altLang="en-US" dirty="0" smtClean="0"/>
                <a:t> 반환에 대한 이야기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7566" y="1164149"/>
            <a:ext cx="8587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자료 형 변환이 발생하는 상황 </a:t>
            </a:r>
            <a:r>
              <a:rPr lang="en-US" altLang="ko-KR" b="1" dirty="0" smtClean="0"/>
              <a:t>1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대입 연산 시 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예제 </a:t>
            </a:r>
            <a:r>
              <a:rPr lang="en-US" altLang="ko-KR" b="1" dirty="0" smtClean="0"/>
              <a:t>auto_conv1.c </a:t>
            </a:r>
            <a:r>
              <a:rPr lang="ko-KR" altLang="en-US" b="1" dirty="0" smtClean="0"/>
              <a:t>참조</a:t>
            </a:r>
            <a:endParaRPr lang="en-US" altLang="ko-KR" b="1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0" y="2857985"/>
            <a:ext cx="5844209" cy="3777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n=5.25	;	//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소수부의 손실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	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double d=3;	//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값의 표현이 넓은 범위로의 변환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	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char c=129;	//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상위 비트의 손실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}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0273106" y="3904026"/>
            <a:ext cx="1158363" cy="2246769"/>
            <a:chOff x="8024990" y="3114261"/>
            <a:chExt cx="1158363" cy="2246769"/>
          </a:xfrm>
        </p:grpSpPr>
        <p:sp>
          <p:nvSpPr>
            <p:cNvPr id="9" name="TextBox 8"/>
            <p:cNvSpPr txBox="1"/>
            <p:nvPr/>
          </p:nvSpPr>
          <p:spPr>
            <a:xfrm>
              <a:off x="8437315" y="3114261"/>
              <a:ext cx="436338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/>
                <a:t>=</a:t>
              </a:r>
            </a:p>
            <a:p>
              <a:r>
                <a:rPr lang="en-US" altLang="ko-KR" sz="2800" dirty="0" smtClean="0"/>
                <a:t>*</a:t>
              </a:r>
            </a:p>
            <a:p>
              <a:r>
                <a:rPr lang="en-US" altLang="ko-KR" sz="2800" dirty="0" smtClean="0"/>
                <a:t>+</a:t>
              </a:r>
            </a:p>
            <a:p>
              <a:r>
                <a:rPr lang="en-US" altLang="ko-KR" sz="2800" dirty="0" smtClean="0"/>
                <a:t>-</a:t>
              </a:r>
            </a:p>
            <a:p>
              <a:r>
                <a:rPr lang="en-US" altLang="ko-KR" sz="2800" dirty="0"/>
                <a:t>/</a:t>
              </a:r>
              <a:endParaRPr lang="ko-KR" alt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24990" y="3114261"/>
              <a:ext cx="399468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/>
                <a:t>o</a:t>
              </a:r>
            </a:p>
            <a:p>
              <a:r>
                <a:rPr lang="en-US" altLang="ko-KR" sz="2800" dirty="0" smtClean="0"/>
                <a:t>o</a:t>
              </a:r>
            </a:p>
            <a:p>
              <a:r>
                <a:rPr lang="en-US" altLang="ko-KR" sz="2800" dirty="0" smtClean="0"/>
                <a:t>o</a:t>
              </a:r>
            </a:p>
            <a:p>
              <a:r>
                <a:rPr lang="en-US" altLang="ko-KR" sz="2800" dirty="0" smtClean="0"/>
                <a:t>o</a:t>
              </a:r>
            </a:p>
            <a:p>
              <a:r>
                <a:rPr lang="en-US" altLang="ko-KR" sz="2800" dirty="0"/>
                <a:t>o</a:t>
              </a:r>
              <a:endParaRPr lang="ko-KR" altLang="en-US" sz="2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783885" y="3114261"/>
              <a:ext cx="399468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/>
                <a:t>o</a:t>
              </a:r>
            </a:p>
            <a:p>
              <a:r>
                <a:rPr lang="en-US" altLang="ko-KR" sz="2800" dirty="0" smtClean="0"/>
                <a:t>o</a:t>
              </a:r>
            </a:p>
            <a:p>
              <a:r>
                <a:rPr lang="en-US" altLang="ko-KR" sz="2800" dirty="0" smtClean="0"/>
                <a:t>o</a:t>
              </a:r>
            </a:p>
            <a:p>
              <a:r>
                <a:rPr lang="en-US" altLang="ko-KR" sz="2800" dirty="0" smtClean="0"/>
                <a:t>o</a:t>
              </a:r>
            </a:p>
            <a:p>
              <a:r>
                <a:rPr lang="en-US" altLang="ko-KR" sz="2800" dirty="0"/>
                <a:t>o</a:t>
              </a:r>
              <a:endParaRPr lang="en-US" altLang="ko-KR" sz="2800" dirty="0" smtClean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807677" y="1043858"/>
            <a:ext cx="7158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얘네들은 </a:t>
            </a:r>
            <a:r>
              <a:rPr lang="ko-KR" altLang="en-US" b="1" dirty="0" err="1" smtClean="0"/>
              <a:t>피연산자들을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가따가</a:t>
            </a:r>
            <a:r>
              <a:rPr lang="ko-KR" altLang="en-US" b="1" dirty="0" smtClean="0"/>
              <a:t> 두 개씩 요구하는 연산자들이다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이러한 </a:t>
            </a:r>
            <a:r>
              <a:rPr lang="ko-KR" altLang="en-US" b="1" dirty="0"/>
              <a:t>연산자들은 공통적인 한 가지 특징을 가지고 있다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연산을 하고자 원하는 두 개의 피 연산자가 </a:t>
            </a:r>
            <a:r>
              <a:rPr lang="ko-KR" altLang="en-US" b="1" dirty="0" err="1" smtClean="0"/>
              <a:t>자료형이</a:t>
            </a:r>
            <a:r>
              <a:rPr lang="ko-KR" altLang="en-US" b="1" dirty="0" smtClean="0"/>
              <a:t> 일치해야 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90047" y="6398309"/>
            <a:ext cx="6389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1.3+1=2.3 </a:t>
            </a:r>
            <a:r>
              <a:rPr lang="ko-KR" altLang="en-US" b="1" dirty="0" smtClean="0"/>
              <a:t>사람은 연산이 가능하지만 컴퓨터는 못한다</a:t>
            </a:r>
            <a:r>
              <a:rPr lang="en-US" altLang="ko-KR" b="1" dirty="0" smtClean="0"/>
              <a:t>.</a:t>
            </a:r>
          </a:p>
          <a:p>
            <a:endParaRPr lang="en-US" altLang="ko-KR" b="1" dirty="0" smtClean="0"/>
          </a:p>
        </p:txBody>
      </p:sp>
      <p:grpSp>
        <p:nvGrpSpPr>
          <p:cNvPr id="19" name="그룹 18"/>
          <p:cNvGrpSpPr/>
          <p:nvPr/>
        </p:nvGrpSpPr>
        <p:grpSpPr>
          <a:xfrm>
            <a:off x="6091693" y="2076340"/>
            <a:ext cx="4383799" cy="924594"/>
            <a:chOff x="6204688" y="2635620"/>
            <a:chExt cx="4383799" cy="924594"/>
          </a:xfrm>
        </p:grpSpPr>
        <p:sp>
          <p:nvSpPr>
            <p:cNvPr id="14" name="TextBox 13"/>
            <p:cNvSpPr txBox="1"/>
            <p:nvPr/>
          </p:nvSpPr>
          <p:spPr>
            <a:xfrm>
              <a:off x="6253887" y="2635620"/>
              <a:ext cx="4334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smtClean="0"/>
                <a:t>1.3 + 1 = 2.3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04688" y="3190882"/>
              <a:ext cx="913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 smtClean="0"/>
                <a:t>더블형</a:t>
              </a:r>
              <a:r>
                <a:rPr lang="ko-KR" altLang="en-US" b="1" dirty="0" smtClean="0"/>
                <a:t> </a:t>
              </a:r>
              <a:endParaRPr lang="en-US" altLang="ko-KR" b="1" dirty="0" smtClean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35630" y="3186261"/>
              <a:ext cx="913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 smtClean="0"/>
                <a:t>인트형</a:t>
              </a:r>
              <a:endParaRPr lang="en-US" altLang="ko-KR" b="1" dirty="0" smtClean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096000" y="3098846"/>
            <a:ext cx="587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자료형을</a:t>
            </a:r>
            <a:r>
              <a:rPr lang="ko-KR" altLang="en-US" b="1" dirty="0" smtClean="0"/>
              <a:t> 하나를 기준으로 일치 시킨 후 적용시킨다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0092267" y="3719360"/>
            <a:ext cx="91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기준</a:t>
            </a:r>
            <a:endParaRPr lang="en-US" altLang="ko-KR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0903600" y="3719360"/>
            <a:ext cx="141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형 변환</a:t>
            </a:r>
            <a:endParaRPr lang="en-US" altLang="ko-KR" b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5828386" y="3745177"/>
            <a:ext cx="334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double -&gt; </a:t>
            </a:r>
            <a:r>
              <a:rPr lang="en-US" altLang="ko-KR" b="1" dirty="0" err="1" smtClean="0"/>
              <a:t>int</a:t>
            </a:r>
            <a:r>
              <a:rPr lang="ko-KR" altLang="en-US" b="1" dirty="0" smtClean="0"/>
              <a:t>로 변형 </a:t>
            </a:r>
            <a:r>
              <a:rPr lang="en-US" altLang="ko-KR" b="1" dirty="0" smtClean="0"/>
              <a:t>5</a:t>
            </a:r>
            <a:r>
              <a:rPr lang="ko-KR" altLang="en-US" b="1" dirty="0" err="1" smtClean="0"/>
              <a:t>가됨</a:t>
            </a:r>
            <a:endParaRPr lang="en-US" altLang="ko-KR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5808841" y="4255195"/>
            <a:ext cx="4173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double </a:t>
            </a:r>
            <a:r>
              <a:rPr lang="ko-KR" altLang="en-US" b="1" dirty="0" smtClean="0"/>
              <a:t>이 넓기 때문에</a:t>
            </a:r>
            <a:endParaRPr lang="en-US" altLang="ko-KR" b="1" dirty="0" smtClean="0"/>
          </a:p>
          <a:p>
            <a:r>
              <a:rPr lang="en-US" altLang="ko-KR" b="1" dirty="0" err="1" smtClean="0"/>
              <a:t>int</a:t>
            </a:r>
            <a:r>
              <a:rPr lang="en-US" altLang="ko-KR" b="1" dirty="0" smtClean="0"/>
              <a:t>- double</a:t>
            </a:r>
            <a:r>
              <a:rPr lang="ko-KR" altLang="en-US" b="1" dirty="0" smtClean="0"/>
              <a:t>로 변경을 해야 되는데</a:t>
            </a:r>
            <a:endParaRPr lang="en-US" altLang="ko-KR" b="1" dirty="0" smtClean="0"/>
          </a:p>
          <a:p>
            <a:r>
              <a:rPr lang="ko-KR" altLang="en-US" b="1" dirty="0" smtClean="0"/>
              <a:t>값에 표현 범위가 더 넓기 때문에</a:t>
            </a:r>
            <a:endParaRPr lang="en-US" altLang="ko-KR" b="1" dirty="0" smtClean="0"/>
          </a:p>
          <a:p>
            <a:r>
              <a:rPr lang="en-US" altLang="ko-KR" b="1" dirty="0" smtClean="0"/>
              <a:t>3</a:t>
            </a:r>
            <a:r>
              <a:rPr lang="ko-KR" altLang="en-US" b="1" dirty="0" smtClean="0"/>
              <a:t>을 그냥 쓰면</a:t>
            </a:r>
            <a:r>
              <a:rPr lang="en-US" altLang="ko-KR" b="1" dirty="0"/>
              <a:t> </a:t>
            </a:r>
            <a:r>
              <a:rPr lang="ko-KR" altLang="en-US" b="1" dirty="0" smtClean="0"/>
              <a:t>됨</a:t>
            </a:r>
            <a:r>
              <a:rPr lang="en-US" altLang="ko-KR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029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32177" y="1369210"/>
            <a:ext cx="117291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-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n=5.25;</a:t>
            </a:r>
            <a:r>
              <a:rPr lang="en-US" altLang="ko-KR" b="1" dirty="0"/>
              <a:t>	// </a:t>
            </a:r>
            <a:r>
              <a:rPr lang="ko-KR" altLang="en-US" b="1" dirty="0"/>
              <a:t>소수부의 </a:t>
            </a:r>
            <a:r>
              <a:rPr lang="ko-KR" altLang="en-US" b="1" dirty="0" smtClean="0"/>
              <a:t>손실</a:t>
            </a:r>
            <a:r>
              <a:rPr lang="en-US" altLang="ko-KR" b="1" dirty="0"/>
              <a:t> </a:t>
            </a:r>
            <a:r>
              <a:rPr lang="en-US" altLang="ko-KR" b="1" dirty="0" smtClean="0"/>
              <a:t> -&gt;double </a:t>
            </a:r>
            <a:r>
              <a:rPr lang="en-US" altLang="ko-KR" b="1" dirty="0"/>
              <a:t>-&gt; </a:t>
            </a:r>
            <a:r>
              <a:rPr lang="en-US" altLang="ko-KR" b="1" dirty="0" err="1"/>
              <a:t>int</a:t>
            </a:r>
            <a:r>
              <a:rPr lang="ko-KR" altLang="en-US" b="1" dirty="0"/>
              <a:t>로 변형 </a:t>
            </a:r>
            <a:r>
              <a:rPr lang="en-US" altLang="ko-KR" b="1" dirty="0"/>
              <a:t>5</a:t>
            </a:r>
            <a:r>
              <a:rPr lang="ko-KR" altLang="en-US" b="1" dirty="0" err="1" smtClean="0"/>
              <a:t>가됨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- double </a:t>
            </a:r>
            <a:r>
              <a:rPr lang="en-US" altLang="ko-KR" b="1" dirty="0"/>
              <a:t>d=3;	// </a:t>
            </a:r>
            <a:r>
              <a:rPr lang="ko-KR" altLang="en-US" b="1" dirty="0"/>
              <a:t>값의 표현이 넓은 범위로의 </a:t>
            </a:r>
            <a:r>
              <a:rPr lang="ko-KR" altLang="en-US" b="1" dirty="0" smtClean="0"/>
              <a:t>변환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/>
              <a:t>double </a:t>
            </a:r>
            <a:r>
              <a:rPr lang="ko-KR" altLang="en-US" b="1" dirty="0"/>
              <a:t>이 넓기 </a:t>
            </a:r>
            <a:r>
              <a:rPr lang="ko-KR" altLang="en-US" b="1" dirty="0" smtClean="0"/>
              <a:t>때문에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- </a:t>
            </a:r>
            <a:r>
              <a:rPr lang="en-US" altLang="ko-KR" b="1" dirty="0"/>
              <a:t>double</a:t>
            </a:r>
            <a:r>
              <a:rPr lang="ko-KR" altLang="en-US" b="1" dirty="0"/>
              <a:t>로 변경을 해야 </a:t>
            </a:r>
            <a:r>
              <a:rPr lang="ko-KR" altLang="en-US" b="1" dirty="0" smtClean="0"/>
              <a:t>되는데 값에 </a:t>
            </a:r>
            <a:r>
              <a:rPr lang="ko-KR" altLang="en-US" b="1" dirty="0"/>
              <a:t>표현 범위가 더 넓기 </a:t>
            </a:r>
            <a:r>
              <a:rPr lang="ko-KR" altLang="en-US" b="1" dirty="0" smtClean="0"/>
              <a:t>때문에 </a:t>
            </a:r>
            <a:r>
              <a:rPr lang="en-US" altLang="ko-KR" b="1" dirty="0" smtClean="0"/>
              <a:t>3</a:t>
            </a:r>
            <a:r>
              <a:rPr lang="ko-KR" altLang="en-US" b="1" dirty="0"/>
              <a:t>을 그냥 쓰면</a:t>
            </a:r>
            <a:r>
              <a:rPr lang="en-US" altLang="ko-KR" b="1" dirty="0"/>
              <a:t> </a:t>
            </a:r>
            <a:r>
              <a:rPr lang="ko-KR" altLang="en-US" b="1" dirty="0"/>
              <a:t>됨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- char </a:t>
            </a:r>
            <a:r>
              <a:rPr lang="en-US" altLang="ko-KR" b="1" dirty="0"/>
              <a:t>c=129;	//</a:t>
            </a:r>
            <a:r>
              <a:rPr lang="ko-KR" altLang="en-US" b="1" dirty="0"/>
              <a:t>상위 비트의 손실</a:t>
            </a:r>
            <a:endParaRPr lang="en-US" altLang="ko-KR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114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68366" y="244313"/>
              <a:ext cx="3398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5-3 </a:t>
              </a:r>
              <a:r>
                <a:rPr lang="ko-KR" altLang="en-US" dirty="0" err="1" smtClean="0"/>
                <a:t>자료형</a:t>
              </a:r>
              <a:r>
                <a:rPr lang="ko-KR" altLang="en-US" dirty="0" smtClean="0"/>
                <a:t> 반환에 대한 이야기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09717" y="3707037"/>
            <a:ext cx="2997814" cy="915796"/>
            <a:chOff x="5942988" y="4036132"/>
            <a:chExt cx="2997814" cy="915796"/>
          </a:xfrm>
        </p:grpSpPr>
        <p:sp>
          <p:nvSpPr>
            <p:cNvPr id="5" name="TextBox 4"/>
            <p:cNvSpPr txBox="1"/>
            <p:nvPr/>
          </p:nvSpPr>
          <p:spPr>
            <a:xfrm>
              <a:off x="7895521" y="4036132"/>
              <a:ext cx="104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129 </a:t>
              </a:r>
              <a:r>
                <a:rPr lang="en-US" altLang="ko-KR" b="1" dirty="0" err="1" smtClean="0"/>
                <a:t>int</a:t>
              </a:r>
              <a:endParaRPr lang="en-US" altLang="ko-KR" b="1" dirty="0" smtClean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95749" y="4036132"/>
              <a:ext cx="725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char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63056" y="4582596"/>
              <a:ext cx="977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4 byte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42988" y="4582596"/>
              <a:ext cx="87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1byte</a:t>
              </a:r>
            </a:p>
          </p:txBody>
        </p:sp>
        <p:sp>
          <p:nvSpPr>
            <p:cNvPr id="14" name="왼쪽 화살표 13"/>
            <p:cNvSpPr/>
            <p:nvPr/>
          </p:nvSpPr>
          <p:spPr>
            <a:xfrm>
              <a:off x="6821714" y="4036132"/>
              <a:ext cx="1053768" cy="2732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왼쪽 화살표 16"/>
            <p:cNvSpPr/>
            <p:nvPr/>
          </p:nvSpPr>
          <p:spPr>
            <a:xfrm>
              <a:off x="6795818" y="4630646"/>
              <a:ext cx="1053768" cy="2732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0" y="4755785"/>
            <a:ext cx="11800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 byte </a:t>
            </a:r>
            <a:r>
              <a:rPr lang="ko-KR" altLang="en-US" b="1" dirty="0" smtClean="0"/>
              <a:t>메모리 공간의 정수가 </a:t>
            </a:r>
            <a:r>
              <a:rPr lang="en-US" altLang="ko-KR" b="1" dirty="0" smtClean="0"/>
              <a:t>1byte</a:t>
            </a:r>
            <a:r>
              <a:rPr lang="ko-KR" altLang="en-US" b="1" dirty="0" smtClean="0"/>
              <a:t>로 변경이 </a:t>
            </a:r>
            <a:r>
              <a:rPr lang="ko-KR" altLang="en-US" b="1" dirty="0" err="1" smtClean="0"/>
              <a:t>되야된다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이 경우는 </a:t>
            </a:r>
            <a:r>
              <a:rPr lang="ko-KR" altLang="en-US" b="1" dirty="0" err="1" smtClean="0"/>
              <a:t>정수형에서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정수형으로</a:t>
            </a:r>
            <a:r>
              <a:rPr lang="ko-KR" altLang="en-US" b="1" dirty="0" smtClean="0"/>
              <a:t> 바뀌어질 때</a:t>
            </a:r>
            <a:endParaRPr lang="en-US" altLang="ko-KR" b="1" dirty="0" smtClean="0"/>
          </a:p>
          <a:p>
            <a:r>
              <a:rPr lang="ko-KR" altLang="en-US" b="1" dirty="0" smtClean="0"/>
              <a:t>상위비트의 손실이 이루어진다</a:t>
            </a:r>
            <a:r>
              <a:rPr lang="en-US" altLang="ko-KR" b="1" dirty="0" smtClean="0"/>
              <a:t>. 129</a:t>
            </a:r>
            <a:r>
              <a:rPr lang="ko-KR" altLang="en-US" b="1" dirty="0" smtClean="0"/>
              <a:t>가 </a:t>
            </a:r>
            <a:r>
              <a:rPr lang="en-US" altLang="ko-KR" b="1" dirty="0" smtClean="0"/>
              <a:t>4</a:t>
            </a:r>
            <a:r>
              <a:rPr lang="ko-KR" altLang="en-US" b="1" dirty="0" smtClean="0"/>
              <a:t>개의 메모리 </a:t>
            </a:r>
            <a:r>
              <a:rPr lang="ko-KR" altLang="en-US" b="1" dirty="0" err="1" smtClean="0"/>
              <a:t>공간에저장이</a:t>
            </a:r>
            <a:r>
              <a:rPr lang="ko-KR" altLang="en-US" b="1" dirty="0" smtClean="0"/>
              <a:t> 되는데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이것을 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바이트 캐릭터로 변경이 될 때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세개의</a:t>
            </a:r>
            <a:r>
              <a:rPr lang="ko-KR" altLang="en-US" b="1" dirty="0" smtClean="0">
                <a:solidFill>
                  <a:srgbClr val="FF0000"/>
                </a:solidFill>
              </a:rPr>
              <a:t> 메모리공간을 뚝 잘라 버린다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098880" y="3848262"/>
            <a:ext cx="5936343" cy="405239"/>
            <a:chOff x="5326405" y="4081514"/>
            <a:chExt cx="5936343" cy="405239"/>
          </a:xfrm>
        </p:grpSpPr>
        <p:sp>
          <p:nvSpPr>
            <p:cNvPr id="18" name="직사각형 17"/>
            <p:cNvSpPr/>
            <p:nvPr/>
          </p:nvSpPr>
          <p:spPr>
            <a:xfrm>
              <a:off x="9216571" y="4081514"/>
              <a:ext cx="435429" cy="4052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9764485" y="4081514"/>
              <a:ext cx="435429" cy="40523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302723" y="4081514"/>
              <a:ext cx="435429" cy="40523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0827319" y="4081514"/>
              <a:ext cx="435429" cy="40523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326405" y="4081514"/>
              <a:ext cx="435429" cy="4052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왼쪽 화살표 22"/>
            <p:cNvSpPr/>
            <p:nvPr/>
          </p:nvSpPr>
          <p:spPr>
            <a:xfrm>
              <a:off x="6533806" y="4136071"/>
              <a:ext cx="2244958" cy="29612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60" y="5719932"/>
            <a:ext cx="9731651" cy="100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15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115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429" y="2598058"/>
            <a:ext cx="3526602" cy="158022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68366" y="244313"/>
              <a:ext cx="3398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5-3 </a:t>
              </a:r>
              <a:r>
                <a:rPr lang="ko-KR" altLang="en-US" dirty="0" err="1" smtClean="0"/>
                <a:t>자료형</a:t>
              </a:r>
              <a:r>
                <a:rPr lang="ko-KR" altLang="en-US" dirty="0" smtClean="0"/>
                <a:t> 반환에 대한 이야기</a:t>
              </a:r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0623" y="1068522"/>
            <a:ext cx="858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const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키워드에 의한 상수화</a:t>
            </a:r>
            <a:endParaRPr lang="en-US" altLang="ko-KR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310480" y="2598058"/>
            <a:ext cx="4357886" cy="32902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n = 5.25;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double </a:t>
            </a:r>
            <a:r>
              <a:rPr lang="en-US" altLang="ko-KR" sz="1400" b="1" dirty="0">
                <a:solidFill>
                  <a:schemeClr val="tx1"/>
                </a:solidFill>
              </a:rPr>
              <a:t>d = 3;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char </a:t>
            </a:r>
            <a:r>
              <a:rPr lang="en-US" altLang="ko-KR" sz="1400" b="1" dirty="0">
                <a:solidFill>
                  <a:schemeClr val="tx1"/>
                </a:solidFill>
              </a:rPr>
              <a:t>c = 129;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pt-BR" altLang="ko-KR" sz="1400" b="1" dirty="0" smtClean="0">
                <a:solidFill>
                  <a:schemeClr val="tx1"/>
                </a:solidFill>
              </a:rPr>
              <a:t>	printf</a:t>
            </a:r>
            <a:r>
              <a:rPr lang="pt-BR" altLang="ko-KR" sz="1400" b="1" dirty="0">
                <a:solidFill>
                  <a:schemeClr val="tx1"/>
                </a:solidFill>
              </a:rPr>
              <a:t>("%d,%f,%d\n", n, d, c);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36221" y="6465979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4-2 </a:t>
            </a:r>
            <a:r>
              <a:rPr lang="ko-KR" altLang="en-US" sz="1200" dirty="0"/>
              <a:t>정수와 실수의 표현 </a:t>
            </a:r>
            <a:r>
              <a:rPr lang="ko-KR" altLang="en-US" sz="1200" dirty="0" smtClean="0"/>
              <a:t>방식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–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9248928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2052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14442" y="3105835"/>
            <a:ext cx="6886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ko-KR" altLang="en-US" sz="3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 </a:t>
            </a:r>
            <a:r>
              <a:rPr lang="en-US" altLang="ko-KR" sz="36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printf</a:t>
            </a:r>
            <a:r>
              <a:rPr lang="en-US" altLang="ko-KR" sz="3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6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scanf</a:t>
            </a:r>
            <a:r>
              <a:rPr lang="en-US" altLang="ko-KR" sz="3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함수에 대한 고찰</a:t>
            </a:r>
            <a:endParaRPr lang="ko-KR" altLang="en-US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1468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118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2494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6-1 </a:t>
              </a:r>
              <a:r>
                <a:rPr lang="en-US" altLang="ko-KR" dirty="0" err="1" smtClean="0"/>
                <a:t>printf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함수 이야기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32177" y="1369210"/>
            <a:ext cx="117291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* </a:t>
            </a:r>
            <a:r>
              <a:rPr lang="en-US" altLang="ko-KR" b="1" dirty="0" err="1" smtClean="0"/>
              <a:t>printf</a:t>
            </a:r>
            <a:r>
              <a:rPr lang="ko-KR" altLang="en-US" b="1" dirty="0" smtClean="0"/>
              <a:t>는 문자열을 출력하는 함수이다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예제 </a:t>
            </a:r>
            <a:r>
              <a:rPr lang="en-US" altLang="ko-KR" b="1" dirty="0" smtClean="0"/>
              <a:t>printf1.c </a:t>
            </a:r>
            <a:r>
              <a:rPr lang="ko-KR" altLang="en-US" b="1" dirty="0" smtClean="0"/>
              <a:t>참조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printf</a:t>
            </a:r>
            <a:r>
              <a:rPr lang="ko-KR" altLang="en-US" b="1" dirty="0" smtClean="0"/>
              <a:t>는 특수 문자 출력이 가능하다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7" y="2893032"/>
            <a:ext cx="6655051" cy="38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4911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25" y="4420623"/>
            <a:ext cx="8790899" cy="211828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119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2494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6-1 </a:t>
              </a:r>
              <a:r>
                <a:rPr lang="en-US" altLang="ko-KR" dirty="0" err="1" smtClean="0"/>
                <a:t>printf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함수 이야기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32177" y="1369210"/>
            <a:ext cx="11729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* </a:t>
            </a:r>
            <a:r>
              <a:rPr lang="ko-KR" altLang="en-US" b="1" dirty="0" smtClean="0"/>
              <a:t>특수 문자가 필요한 이유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잘못된 문자열 출력</a:t>
            </a:r>
            <a:endParaRPr lang="en-US" altLang="ko-KR" b="1" dirty="0"/>
          </a:p>
        </p:txBody>
      </p:sp>
      <p:sp>
        <p:nvSpPr>
          <p:cNvPr id="8" name="직사각형 7"/>
          <p:cNvSpPr/>
          <p:nvPr/>
        </p:nvSpPr>
        <p:spPr>
          <a:xfrm>
            <a:off x="332177" y="2266580"/>
            <a:ext cx="6074822" cy="24139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</a:t>
            </a:r>
            <a:r>
              <a:rPr lang="ko-KR" altLang="en-US" sz="1400" b="1" dirty="0">
                <a:solidFill>
                  <a:schemeClr val="tx1"/>
                </a:solidFill>
              </a:rPr>
              <a:t>앞집 강아지가 말했다</a:t>
            </a:r>
            <a:r>
              <a:rPr lang="en-US" altLang="ko-KR" sz="1400" b="1" dirty="0">
                <a:solidFill>
                  <a:schemeClr val="tx1"/>
                </a:solidFill>
              </a:rPr>
              <a:t>\n.</a:t>
            </a:r>
            <a:r>
              <a:rPr lang="ko-KR" altLang="en-US" sz="1400" b="1" dirty="0">
                <a:solidFill>
                  <a:schemeClr val="tx1"/>
                </a:solidFill>
              </a:rPr>
              <a:t>멍</a:t>
            </a:r>
            <a:r>
              <a:rPr lang="en-US" altLang="ko-KR" sz="1400" b="1" dirty="0">
                <a:solidFill>
                  <a:schemeClr val="tx1"/>
                </a:solidFill>
              </a:rPr>
              <a:t>! </a:t>
            </a:r>
            <a:r>
              <a:rPr lang="ko-KR" altLang="en-US" sz="1400" b="1" dirty="0">
                <a:solidFill>
                  <a:schemeClr val="tx1"/>
                </a:solidFill>
              </a:rPr>
              <a:t>멍</a:t>
            </a:r>
            <a:r>
              <a:rPr lang="en-US" altLang="ko-KR" sz="1400" b="1" dirty="0">
                <a:solidFill>
                  <a:schemeClr val="tx1"/>
                </a:solidFill>
              </a:rPr>
              <a:t>! </a:t>
            </a:r>
            <a:r>
              <a:rPr lang="ko-KR" altLang="en-US" sz="1400" b="1" dirty="0">
                <a:solidFill>
                  <a:schemeClr val="tx1"/>
                </a:solidFill>
              </a:rPr>
              <a:t>정말 귀엽다</a:t>
            </a:r>
            <a:r>
              <a:rPr lang="en-US" altLang="ko-KR" sz="1400" b="1" dirty="0">
                <a:solidFill>
                  <a:schemeClr val="tx1"/>
                </a:solidFill>
              </a:rPr>
              <a:t>.\n");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("\a \a \n");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03128" y="1164830"/>
            <a:ext cx="55582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첫번째</a:t>
            </a:r>
            <a:r>
              <a:rPr lang="ko-KR" altLang="en-US" b="1" dirty="0" smtClean="0"/>
              <a:t> 큰따옴표 </a:t>
            </a:r>
            <a:r>
              <a:rPr lang="ko-KR" altLang="en-US" b="1" dirty="0" err="1" smtClean="0"/>
              <a:t>첫번째</a:t>
            </a:r>
            <a:r>
              <a:rPr lang="ko-KR" altLang="en-US" b="1" dirty="0" smtClean="0"/>
              <a:t> 문자열  </a:t>
            </a:r>
            <a:r>
              <a:rPr lang="ko-KR" altLang="en-US" b="1" dirty="0" err="1" smtClean="0"/>
              <a:t>두번째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큰따옴표 문자열 </a:t>
            </a:r>
            <a:r>
              <a:rPr lang="en-US" altLang="ko-KR" b="1" dirty="0" smtClean="0"/>
              <a:t>2 </a:t>
            </a:r>
            <a:r>
              <a:rPr lang="ko-KR" altLang="en-US" b="1" dirty="0" smtClean="0"/>
              <a:t>는 있는데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큰 따옴표만으로 표현하기가 어렵기 때문에 </a:t>
            </a:r>
            <a:r>
              <a:rPr lang="en-US" altLang="ko-KR" b="1" dirty="0" smtClean="0"/>
              <a:t>\n</a:t>
            </a:r>
            <a:r>
              <a:rPr lang="ko-KR" altLang="en-US" b="1" dirty="0" smtClean="0"/>
              <a:t>을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하나의 문자로 인식을 하게 하고</a:t>
            </a:r>
            <a:endParaRPr lang="en-US" altLang="ko-KR" b="1" dirty="0" smtClean="0"/>
          </a:p>
          <a:p>
            <a:pPr algn="ctr"/>
            <a:r>
              <a:rPr lang="en-US" altLang="ko-KR" b="1" dirty="0" smtClean="0"/>
              <a:t>\” </a:t>
            </a:r>
            <a:r>
              <a:rPr lang="ko-KR" altLang="en-US" b="1" dirty="0" smtClean="0"/>
              <a:t>나오면 큰따옴표 라는 하나로 출력 하기로 약속</a:t>
            </a:r>
            <a:endParaRPr lang="en-US" altLang="ko-KR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359" y="2891910"/>
            <a:ext cx="4719441" cy="17885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71298" y="6581001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6-1 </a:t>
            </a:r>
            <a:r>
              <a:rPr lang="en-US" altLang="ko-KR" sz="1200" dirty="0" err="1"/>
              <a:t>printf</a:t>
            </a:r>
            <a:r>
              <a:rPr lang="en-US" altLang="ko-KR" sz="1200" dirty="0"/>
              <a:t> </a:t>
            </a:r>
            <a:r>
              <a:rPr lang="ko-KR" altLang="en-US" sz="1200" dirty="0"/>
              <a:t>함수 </a:t>
            </a:r>
            <a:r>
              <a:rPr lang="ko-KR" altLang="en-US" sz="1200" dirty="0" smtClean="0"/>
              <a:t>이야기</a:t>
            </a:r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266769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3395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2-1 “Hello, World!” </a:t>
              </a:r>
              <a:r>
                <a:rPr lang="ko-KR" altLang="en-US" dirty="0" smtClean="0"/>
                <a:t>들여다보기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4432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return </a:t>
            </a:r>
            <a:r>
              <a:rPr lang="ko-KR" altLang="en-US" dirty="0" smtClean="0"/>
              <a:t>의 의미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함수를 종료</a:t>
            </a:r>
            <a:r>
              <a:rPr lang="en-US" altLang="ko-KR" dirty="0" smtClean="0"/>
              <a:t>( </a:t>
            </a:r>
            <a:r>
              <a:rPr lang="ko-KR" altLang="en-US" dirty="0" err="1" smtClean="0"/>
              <a:t>빠져나온다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함수를 호출한 영역으로 값을 반환한다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8348133" y="2709333"/>
            <a:ext cx="3488267" cy="801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348133" y="3599249"/>
            <a:ext cx="3488267" cy="1898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print(“hello. World /n”);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return();</a:t>
            </a:r>
          </a:p>
          <a:p>
            <a:r>
              <a:rPr lang="en-US" altLang="ko-KR" dirty="0"/>
              <a:t>}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1955" y="2348140"/>
            <a:ext cx="5307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return </a:t>
            </a:r>
            <a:r>
              <a:rPr lang="ko-KR" altLang="en-US" dirty="0" smtClean="0"/>
              <a:t>의 특징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return</a:t>
            </a:r>
            <a:r>
              <a:rPr lang="ko-KR" altLang="en-US" dirty="0" smtClean="0"/>
              <a:t>은 함수 내에서 존재하지 않을 수도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둘 이상의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문이 존재하는 것도 가능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41955" y="3625138"/>
            <a:ext cx="6248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return </a:t>
            </a:r>
            <a:r>
              <a:rPr lang="ko-KR" altLang="en-US" dirty="0" smtClean="0"/>
              <a:t>라는 문장이 없을 수도 있고 둘이 상이 될 수도 있다</a:t>
            </a:r>
            <a:r>
              <a:rPr lang="en-US" altLang="ko-KR" dirty="0" smtClean="0"/>
              <a:t>.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7691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120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2494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6-1 </a:t>
              </a:r>
              <a:r>
                <a:rPr lang="en-US" altLang="ko-KR" dirty="0" err="1" smtClean="0"/>
                <a:t>printf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함수 이야기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32177" y="1369210"/>
            <a:ext cx="117291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* </a:t>
            </a:r>
            <a:r>
              <a:rPr lang="en-US" altLang="ko-KR" b="1" dirty="0" err="1" smtClean="0"/>
              <a:t>prinft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함수는 서식 지정이 가능하다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en-US" altLang="ko-KR" b="1" dirty="0" err="1" smtClean="0"/>
              <a:t>printf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f</a:t>
            </a:r>
            <a:r>
              <a:rPr lang="ko-KR" altLang="en-US" b="1" dirty="0" smtClean="0"/>
              <a:t>는 </a:t>
            </a:r>
            <a:r>
              <a:rPr lang="en-US" altLang="ko-KR" b="1" dirty="0" smtClean="0"/>
              <a:t>“formatted”</a:t>
            </a:r>
            <a:r>
              <a:rPr lang="ko-KR" altLang="en-US" b="1" dirty="0" smtClean="0"/>
              <a:t>을 의미한다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 - </a:t>
            </a:r>
            <a:r>
              <a:rPr lang="ko-KR" altLang="en-US" b="1" dirty="0" smtClean="0"/>
              <a:t>서식 지정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출력의 형태를 지정한다는 의미</a:t>
            </a:r>
            <a:endParaRPr lang="en-US" altLang="ko-KR" b="1" dirty="0" smtClean="0"/>
          </a:p>
          <a:p>
            <a:r>
              <a:rPr lang="en-US" altLang="ko-KR" b="1" dirty="0"/>
              <a:t>	</a:t>
            </a:r>
            <a:r>
              <a:rPr lang="en-US" altLang="ko-KR" b="1" dirty="0" smtClean="0"/>
              <a:t>	(ex: </a:t>
            </a:r>
            <a:r>
              <a:rPr lang="ko-KR" altLang="en-US" b="1" dirty="0" smtClean="0"/>
              <a:t>문자열 안에 숫자 삽입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서식 지정의 예</a:t>
            </a:r>
            <a:endParaRPr lang="en-US" altLang="ko-KR" b="1" dirty="0"/>
          </a:p>
        </p:txBody>
      </p:sp>
      <p:sp>
        <p:nvSpPr>
          <p:cNvPr id="8" name="직사각형 7"/>
          <p:cNvSpPr/>
          <p:nvPr/>
        </p:nvSpPr>
        <p:spPr>
          <a:xfrm>
            <a:off x="332177" y="3813545"/>
            <a:ext cx="6074822" cy="24139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age = 12;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("10</a:t>
            </a:r>
            <a:r>
              <a:rPr lang="ko-KR" altLang="en-US" sz="1400" b="1" dirty="0">
                <a:solidFill>
                  <a:schemeClr val="tx1"/>
                </a:solidFill>
              </a:rPr>
              <a:t>진수로 </a:t>
            </a:r>
            <a:r>
              <a:rPr lang="en-US" altLang="ko-KR" sz="1400" b="1" dirty="0">
                <a:solidFill>
                  <a:schemeClr val="tx1"/>
                </a:solidFill>
              </a:rPr>
              <a:t>%d</a:t>
            </a:r>
            <a:r>
              <a:rPr lang="ko-KR" altLang="en-US" sz="1400" b="1" dirty="0">
                <a:solidFill>
                  <a:schemeClr val="tx1"/>
                </a:solidFill>
              </a:rPr>
              <a:t>살이고 </a:t>
            </a:r>
            <a:r>
              <a:rPr lang="en-US" altLang="ko-KR" sz="1400" b="1" dirty="0">
                <a:solidFill>
                  <a:schemeClr val="tx1"/>
                </a:solidFill>
              </a:rPr>
              <a:t>16</a:t>
            </a:r>
            <a:r>
              <a:rPr lang="ko-KR" altLang="en-US" sz="1400" b="1" dirty="0">
                <a:solidFill>
                  <a:schemeClr val="tx1"/>
                </a:solidFill>
              </a:rPr>
              <a:t>진수로</a:t>
            </a:r>
            <a:r>
              <a:rPr lang="en-US" altLang="ko-KR" sz="1400" b="1" dirty="0">
                <a:solidFill>
                  <a:schemeClr val="tx1"/>
                </a:solidFill>
              </a:rPr>
              <a:t>%x</a:t>
            </a:r>
            <a:r>
              <a:rPr lang="ko-KR" altLang="en-US" sz="1400" b="1" dirty="0">
                <a:solidFill>
                  <a:schemeClr val="tx1"/>
                </a:solidFill>
              </a:rPr>
              <a:t>살 입니다</a:t>
            </a:r>
            <a:r>
              <a:rPr lang="en-US" altLang="ko-KR" sz="1400" b="1" dirty="0">
                <a:solidFill>
                  <a:schemeClr val="tx1"/>
                </a:solidFill>
              </a:rPr>
              <a:t>.\n", age, age);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return 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094" y="1243516"/>
            <a:ext cx="6192993" cy="1002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71298" y="6581001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6-1 </a:t>
            </a:r>
            <a:r>
              <a:rPr lang="en-US" altLang="ko-KR" sz="1200" dirty="0" err="1"/>
              <a:t>printf</a:t>
            </a:r>
            <a:r>
              <a:rPr lang="en-US" altLang="ko-KR" sz="1200" dirty="0"/>
              <a:t> </a:t>
            </a:r>
            <a:r>
              <a:rPr lang="ko-KR" altLang="en-US" sz="1200" dirty="0"/>
              <a:t>함수 </a:t>
            </a:r>
            <a:r>
              <a:rPr lang="ko-KR" altLang="en-US" sz="1200" dirty="0" smtClean="0"/>
              <a:t>이야기</a:t>
            </a:r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31</a:t>
            </a:r>
          </a:p>
        </p:txBody>
      </p:sp>
      <p:sp>
        <p:nvSpPr>
          <p:cNvPr id="11" name="아래로 구부러진 화살표 10"/>
          <p:cNvSpPr/>
          <p:nvPr/>
        </p:nvSpPr>
        <p:spPr>
          <a:xfrm flipH="1">
            <a:off x="1923037" y="4484690"/>
            <a:ext cx="3113658" cy="64457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아래로 구부러진 화살표 11"/>
          <p:cNvSpPr/>
          <p:nvPr/>
        </p:nvSpPr>
        <p:spPr>
          <a:xfrm flipH="1">
            <a:off x="3369588" y="4620701"/>
            <a:ext cx="2320506" cy="64457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920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32177" y="4915319"/>
            <a:ext cx="6074822" cy="13121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3.1245e +2 -&gt; 3.245 x 10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2.45e-4 -&gt; 2.45 X 10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121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2494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6-1 </a:t>
              </a:r>
              <a:r>
                <a:rPr lang="en-US" altLang="ko-KR" dirty="0" err="1" smtClean="0"/>
                <a:t>printf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함수 이야기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32177" y="1369210"/>
            <a:ext cx="117291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* %c, %d, %f, %s</a:t>
            </a:r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가장 많이 쓰이는 서식 문자들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* %o, %u, %x, %X</a:t>
            </a:r>
          </a:p>
          <a:p>
            <a:r>
              <a:rPr lang="en-US" altLang="ko-KR" b="1" dirty="0" smtClean="0"/>
              <a:t>-</a:t>
            </a:r>
            <a:r>
              <a:rPr lang="ko-KR" altLang="en-US" b="1" dirty="0" smtClean="0"/>
              <a:t>부호 없는 정수형 추력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/>
              <a:t>%o </a:t>
            </a:r>
            <a:r>
              <a:rPr lang="ko-KR" altLang="en-US" b="1" dirty="0" smtClean="0"/>
              <a:t>부호 없는 </a:t>
            </a:r>
            <a:r>
              <a:rPr lang="en-US" altLang="ko-KR" b="1" dirty="0" smtClean="0"/>
              <a:t>8</a:t>
            </a:r>
            <a:r>
              <a:rPr lang="ko-KR" altLang="en-US" b="1" dirty="0" smtClean="0"/>
              <a:t>진수 부호 없는 </a:t>
            </a:r>
            <a:r>
              <a:rPr lang="en-US" altLang="ko-KR" b="1" dirty="0" smtClean="0"/>
              <a:t>%u 10</a:t>
            </a:r>
            <a:r>
              <a:rPr lang="ko-KR" altLang="en-US" b="1" dirty="0" smtClean="0"/>
              <a:t>진수형 </a:t>
            </a:r>
            <a:r>
              <a:rPr lang="en-US" altLang="ko-KR" b="1" dirty="0" smtClean="0"/>
              <a:t>%</a:t>
            </a:r>
            <a:r>
              <a:rPr lang="en-US" altLang="ko-KR" b="1" dirty="0"/>
              <a:t>x</a:t>
            </a:r>
            <a:r>
              <a:rPr lang="ko-KR" altLang="en-US" b="1" dirty="0" smtClean="0"/>
              <a:t>부호 없는 </a:t>
            </a:r>
            <a:r>
              <a:rPr lang="en-US" altLang="ko-KR" b="1" dirty="0" smtClean="0"/>
              <a:t>16</a:t>
            </a:r>
            <a:r>
              <a:rPr lang="ko-KR" altLang="en-US" b="1" dirty="0" smtClean="0"/>
              <a:t>진수형 </a:t>
            </a:r>
            <a:r>
              <a:rPr lang="en-US" altLang="ko-KR" b="1" dirty="0" smtClean="0"/>
              <a:t>%X  oX1A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* %e(</a:t>
            </a:r>
            <a:r>
              <a:rPr lang="ko-KR" altLang="en-US" b="1" dirty="0" smtClean="0"/>
              <a:t>소문자 출력 </a:t>
            </a:r>
            <a:r>
              <a:rPr lang="en-US" altLang="ko-KR" b="1" dirty="0" smtClean="0"/>
              <a:t> %E </a:t>
            </a:r>
            <a:r>
              <a:rPr lang="ko-KR" altLang="en-US" b="1" dirty="0" smtClean="0"/>
              <a:t>대문자 출력</a:t>
            </a:r>
            <a:r>
              <a:rPr lang="en-US" altLang="ko-KR" b="1" dirty="0" smtClean="0"/>
              <a:t>..</a:t>
            </a:r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부등 소수점 표현 방식 에 의한 출력</a:t>
            </a:r>
            <a:endParaRPr lang="en-US" altLang="ko-KR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075377" y="5745232"/>
            <a:ext cx="533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 X 10</a:t>
            </a:r>
            <a:endParaRPr lang="en-US" altLang="ko-KR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734945" y="5560566"/>
            <a:ext cx="747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+n</a:t>
            </a:r>
            <a:endParaRPr lang="en-US" altLang="ko-KR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79896" y="5075803"/>
            <a:ext cx="747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+2</a:t>
            </a:r>
            <a:endParaRPr lang="en-US" altLang="ko-KR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087137" y="5466961"/>
            <a:ext cx="747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-4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887293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122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32177" y="3913394"/>
            <a:ext cx="6074822" cy="29446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("%g \n", 0.00123);//0.00123</a:t>
            </a:r>
            <a:r>
              <a:rPr lang="ko-KR" altLang="en-US" sz="1400" b="1" dirty="0">
                <a:solidFill>
                  <a:schemeClr val="tx1"/>
                </a:solidFill>
              </a:rPr>
              <a:t>출력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("%G \n", 0.000123);//0.000123</a:t>
            </a:r>
            <a:r>
              <a:rPr lang="ko-KR" altLang="en-US" sz="1400" b="1" dirty="0">
                <a:solidFill>
                  <a:schemeClr val="tx1"/>
                </a:solidFill>
              </a:rPr>
              <a:t>출력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("%g \n", 0.0000123);//1.23e-005</a:t>
            </a:r>
            <a:r>
              <a:rPr lang="ko-KR" altLang="en-US" sz="1400" b="1" dirty="0">
                <a:solidFill>
                  <a:schemeClr val="tx1"/>
                </a:solidFill>
              </a:rPr>
              <a:t>출력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("%G \n", 0.00000123);//1.23E-006</a:t>
            </a:r>
            <a:r>
              <a:rPr lang="ko-KR" altLang="en-US" sz="1400" b="1" dirty="0">
                <a:solidFill>
                  <a:schemeClr val="tx1"/>
                </a:solidFill>
              </a:rPr>
              <a:t>출력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return 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68366" y="244313"/>
              <a:ext cx="2494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6-1 </a:t>
              </a:r>
              <a:r>
                <a:rPr lang="en-US" altLang="ko-KR" dirty="0" err="1" smtClean="0"/>
                <a:t>printf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함수 이야기</a:t>
              </a:r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32177" y="1369210"/>
            <a:ext cx="11729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%g            %G</a:t>
            </a:r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표현 하고자 하는 실수의 값이 소수점 이하 </a:t>
            </a:r>
            <a:r>
              <a:rPr lang="en-US" altLang="ko-KR" b="1" dirty="0" smtClean="0"/>
              <a:t>6</a:t>
            </a:r>
            <a:r>
              <a:rPr lang="ko-KR" altLang="en-US" b="1" dirty="0" smtClean="0"/>
              <a:t>자리인 경우 </a:t>
            </a:r>
            <a:r>
              <a:rPr lang="en-US" altLang="ko-KR" b="1" dirty="0" smtClean="0"/>
              <a:t>%f</a:t>
            </a:r>
            <a:r>
              <a:rPr lang="ko-KR" altLang="en-US" b="1" dirty="0" smtClean="0"/>
              <a:t>의 형태로 출력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이 범위를 넘길 경우 </a:t>
            </a:r>
            <a:r>
              <a:rPr lang="en-US" altLang="ko-KR" b="1" dirty="0" smtClean="0"/>
              <a:t>%e </a:t>
            </a:r>
            <a:r>
              <a:rPr lang="ko-KR" altLang="en-US" b="1" dirty="0" smtClean="0"/>
              <a:t>의 형태로 출력</a:t>
            </a:r>
            <a:endParaRPr lang="en-US" altLang="ko-KR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663" y="3811981"/>
            <a:ext cx="5332719" cy="25443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2177" y="2306276"/>
            <a:ext cx="438515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%f – </a:t>
            </a:r>
            <a:r>
              <a:rPr lang="ko-KR" altLang="en-US" b="1" dirty="0" smtClean="0"/>
              <a:t>소수점 </a:t>
            </a:r>
            <a:r>
              <a:rPr lang="en-US" altLang="ko-KR" b="1" dirty="0" smtClean="0"/>
              <a:t>6</a:t>
            </a:r>
            <a:r>
              <a:rPr lang="ko-KR" altLang="en-US" b="1" dirty="0" err="1" smtClean="0"/>
              <a:t>째짜리까지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 </a:t>
            </a:r>
          </a:p>
          <a:p>
            <a:pPr algn="ctr"/>
            <a:r>
              <a:rPr lang="en-US" altLang="ko-KR" b="1" dirty="0" smtClean="0"/>
              <a:t>%e – </a:t>
            </a:r>
            <a:r>
              <a:rPr lang="ko-KR" altLang="en-US" b="1" dirty="0" smtClean="0"/>
              <a:t>소수점 </a:t>
            </a:r>
            <a:r>
              <a:rPr lang="en-US" altLang="ko-KR" b="1" dirty="0" smtClean="0"/>
              <a:t>6</a:t>
            </a:r>
            <a:r>
              <a:rPr lang="ko-KR" altLang="en-US" b="1" dirty="0" smtClean="0"/>
              <a:t>째 이상까지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이 두 개를 통상 표현 하는 것이 </a:t>
            </a:r>
            <a:r>
              <a:rPr lang="en-US" altLang="ko-KR" sz="2800" b="1" dirty="0" smtClean="0"/>
              <a:t>%g</a:t>
            </a:r>
          </a:p>
          <a:p>
            <a:pPr algn="ctr"/>
            <a:r>
              <a:rPr lang="en-US" altLang="ko-KR" sz="2800" b="1" dirty="0" smtClean="0"/>
              <a:t>%g </a:t>
            </a:r>
            <a:r>
              <a:rPr lang="ko-KR" altLang="en-US" sz="2800" b="1" dirty="0" smtClean="0"/>
              <a:t>로 써도 무방함</a:t>
            </a:r>
            <a:r>
              <a:rPr lang="en-US" altLang="ko-KR" sz="2800" b="1" dirty="0" smtClean="0"/>
              <a:t>.</a:t>
            </a:r>
            <a:endParaRPr lang="en-US" altLang="ko-KR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216577" y="2306276"/>
            <a:ext cx="6721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float 6</a:t>
            </a:r>
            <a:r>
              <a:rPr lang="ko-KR" altLang="en-US" sz="2800" b="1" dirty="0" smtClean="0"/>
              <a:t>자리  </a:t>
            </a:r>
            <a:r>
              <a:rPr lang="en-US" altLang="ko-KR" sz="2800" b="1" dirty="0" smtClean="0"/>
              <a:t>- %f</a:t>
            </a:r>
            <a:r>
              <a:rPr lang="ko-KR" altLang="en-US" sz="2800" b="1" dirty="0" err="1" smtClean="0"/>
              <a:t>표현할때</a:t>
            </a:r>
            <a:r>
              <a:rPr lang="ko-KR" altLang="en-US" sz="2800" b="1" dirty="0" smtClean="0"/>
              <a:t> 자주사용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double 15</a:t>
            </a:r>
            <a:r>
              <a:rPr lang="ko-KR" altLang="en-US" sz="2800" b="1" dirty="0" smtClean="0"/>
              <a:t>자리 </a:t>
            </a:r>
            <a:r>
              <a:rPr lang="en-US" altLang="ko-KR" sz="2800" b="1" dirty="0" smtClean="0"/>
              <a:t>%e </a:t>
            </a:r>
            <a:r>
              <a:rPr lang="ko-KR" altLang="en-US" sz="2800" b="1" dirty="0" smtClean="0"/>
              <a:t>자주사용</a:t>
            </a:r>
            <a:endParaRPr lang="en-US" altLang="ko-KR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071298" y="6581001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6-1 </a:t>
            </a:r>
            <a:r>
              <a:rPr lang="en-US" altLang="ko-KR" sz="1200" dirty="0" err="1"/>
              <a:t>printf</a:t>
            </a:r>
            <a:r>
              <a:rPr lang="en-US" altLang="ko-KR" sz="1200" dirty="0"/>
              <a:t> </a:t>
            </a:r>
            <a:r>
              <a:rPr lang="ko-KR" altLang="en-US" sz="1200" dirty="0"/>
              <a:t>함수 </a:t>
            </a:r>
            <a:r>
              <a:rPr lang="ko-KR" altLang="en-US" sz="1200" dirty="0" smtClean="0"/>
              <a:t>이야기</a:t>
            </a:r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8828855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123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63" y="4805362"/>
            <a:ext cx="5638800" cy="173355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68366" y="244313"/>
              <a:ext cx="2494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6-1 </a:t>
              </a:r>
              <a:r>
                <a:rPr lang="en-US" altLang="ko-KR" dirty="0" err="1" smtClean="0"/>
                <a:t>printf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함수 이야기</a:t>
              </a:r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32177" y="1369210"/>
            <a:ext cx="11729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필드 폭을 지정하여 멋진 출력을</a:t>
            </a:r>
            <a:r>
              <a:rPr lang="en-US" altLang="ko-KR" b="1" dirty="0" smtClean="0"/>
              <a:t>!</a:t>
            </a:r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서식 문자를 이용해서 출력의 폭 지정 가능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예제 </a:t>
            </a:r>
            <a:r>
              <a:rPr lang="en-US" altLang="ko-KR" b="1" dirty="0" err="1" smtClean="0"/>
              <a:t>field_wid.c</a:t>
            </a:r>
            <a:r>
              <a:rPr lang="ko-KR" altLang="en-US" b="1" dirty="0" smtClean="0"/>
              <a:t>참조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733164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124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32177" y="3913394"/>
            <a:ext cx="6074822" cy="29446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pt-BR" altLang="ko-KR" sz="1400" b="1" dirty="0" smtClean="0">
                <a:solidFill>
                  <a:schemeClr val="tx1"/>
                </a:solidFill>
              </a:rPr>
              <a:t>	printf</a:t>
            </a:r>
            <a:r>
              <a:rPr lang="pt-BR" altLang="ko-KR" sz="1400" b="1" dirty="0">
                <a:solidFill>
                  <a:schemeClr val="tx1"/>
                </a:solidFill>
              </a:rPr>
              <a:t>("/%12d/ /%12d/ /%12d/\n",100,200,300);</a:t>
            </a:r>
          </a:p>
          <a:p>
            <a:r>
              <a:rPr lang="pt-BR" altLang="ko-KR" sz="1400" b="1" dirty="0" smtClean="0">
                <a:solidFill>
                  <a:schemeClr val="tx1"/>
                </a:solidFill>
              </a:rPr>
              <a:t>	printf</a:t>
            </a:r>
            <a:r>
              <a:rPr lang="pt-BR" altLang="ko-KR" sz="1400" b="1" dirty="0">
                <a:solidFill>
                  <a:schemeClr val="tx1"/>
                </a:solidFill>
              </a:rPr>
              <a:t>("/%+12d/ /%+12d/ /%+12d/\n", 100, 200, 300);</a:t>
            </a:r>
          </a:p>
          <a:p>
            <a:r>
              <a:rPr lang="pt-BR" altLang="ko-KR" sz="1400" b="1" dirty="0" smtClean="0">
                <a:solidFill>
                  <a:schemeClr val="tx1"/>
                </a:solidFill>
              </a:rPr>
              <a:t>	printf</a:t>
            </a:r>
            <a:r>
              <a:rPr lang="pt-BR" altLang="ko-KR" sz="1400" b="1" dirty="0">
                <a:solidFill>
                  <a:schemeClr val="tx1"/>
                </a:solidFill>
              </a:rPr>
              <a:t>("/%-12d/ /%-12d/ /%-12d/\n", 100, 200, 300);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68366" y="244313"/>
              <a:ext cx="2494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6-1 </a:t>
              </a:r>
              <a:r>
                <a:rPr lang="en-US" altLang="ko-KR" dirty="0" err="1" smtClean="0"/>
                <a:t>printf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함수 이야기</a:t>
              </a:r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071298" y="6581001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6-1 </a:t>
            </a:r>
            <a:r>
              <a:rPr lang="en-US" altLang="ko-KR" sz="1200" dirty="0" err="1"/>
              <a:t>printf</a:t>
            </a:r>
            <a:r>
              <a:rPr lang="en-US" altLang="ko-KR" sz="1200" dirty="0"/>
              <a:t> </a:t>
            </a:r>
            <a:r>
              <a:rPr lang="ko-KR" altLang="en-US" sz="1200" dirty="0"/>
              <a:t>함수 </a:t>
            </a:r>
            <a:r>
              <a:rPr lang="ko-KR" altLang="en-US" sz="1200" dirty="0" smtClean="0"/>
              <a:t>이야기</a:t>
            </a:r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33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7" y="1381563"/>
            <a:ext cx="7579618" cy="209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717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125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2494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6-1 </a:t>
              </a:r>
              <a:r>
                <a:rPr lang="en-US" altLang="ko-KR" dirty="0" err="1" smtClean="0"/>
                <a:t>printf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함수 이야기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32177" y="1369210"/>
            <a:ext cx="117291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scanf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함수의 입력 형태 정의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데이터를 </a:t>
            </a:r>
            <a:r>
              <a:rPr lang="ko-KR" altLang="en-US" b="1" dirty="0" err="1" smtClean="0"/>
              <a:t>입력받는</a:t>
            </a:r>
            <a:r>
              <a:rPr lang="ko-KR" altLang="en-US" b="1" dirty="0" smtClean="0"/>
              <a:t> 형태를 지정할 수 있다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즉 입력 서식을 지정하는 것이다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예 </a:t>
            </a:r>
            <a:r>
              <a:rPr lang="en-US" altLang="ko-KR" b="1" dirty="0" smtClean="0"/>
              <a:t>: “    %d 10</a:t>
            </a:r>
            <a:r>
              <a:rPr lang="ko-KR" altLang="en-US" b="1" dirty="0" smtClean="0"/>
              <a:t>진수 정수형       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      </a:t>
            </a:r>
            <a:r>
              <a:rPr lang="en-US" altLang="ko-KR" b="1" dirty="0" smtClean="0"/>
              <a:t>%o 8</a:t>
            </a:r>
            <a:r>
              <a:rPr lang="ko-KR" altLang="en-US" b="1" dirty="0" smtClean="0"/>
              <a:t>진수 정수형      </a:t>
            </a:r>
            <a:r>
              <a:rPr lang="en-US" altLang="ko-KR" b="1" dirty="0" smtClean="0"/>
              <a:t>,      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 %x 16</a:t>
            </a:r>
            <a:r>
              <a:rPr lang="ko-KR" altLang="en-US" b="1" dirty="0" smtClean="0"/>
              <a:t>진수 정수형</a:t>
            </a:r>
            <a:r>
              <a:rPr lang="en-US" altLang="ko-KR" b="1" dirty="0" smtClean="0"/>
              <a:t>”</a:t>
            </a:r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예제 </a:t>
            </a:r>
            <a:r>
              <a:rPr lang="en-US" altLang="ko-KR" b="1" dirty="0" smtClean="0"/>
              <a:t>scanf_conv1.c </a:t>
            </a:r>
            <a:r>
              <a:rPr lang="ko-KR" altLang="en-US" b="1" dirty="0" smtClean="0"/>
              <a:t>참조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실수 입력에 있어서 주의 사항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정밀도 생각</a:t>
            </a:r>
            <a:r>
              <a:rPr lang="en-US" altLang="ko-KR" b="1" dirty="0" smtClean="0"/>
              <a:t>!</a:t>
            </a:r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소수 </a:t>
            </a:r>
            <a:r>
              <a:rPr lang="en-US" altLang="ko-KR" b="1" dirty="0" smtClean="0"/>
              <a:t>6</a:t>
            </a:r>
            <a:r>
              <a:rPr lang="ko-KR" altLang="en-US" b="1" dirty="0" smtClean="0"/>
              <a:t>자리 이하의 실수 입력 시 </a:t>
            </a:r>
            <a:r>
              <a:rPr lang="en-US" altLang="ko-KR" b="1" dirty="0" smtClean="0"/>
              <a:t>%f </a:t>
            </a:r>
            <a:r>
              <a:rPr lang="ko-KR" altLang="en-US" b="1" dirty="0" smtClean="0"/>
              <a:t>사용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소수 </a:t>
            </a:r>
            <a:r>
              <a:rPr lang="en-US" altLang="ko-KR" b="1" dirty="0" smtClean="0"/>
              <a:t>6</a:t>
            </a:r>
            <a:r>
              <a:rPr lang="ko-KR" altLang="en-US" b="1" dirty="0" smtClean="0"/>
              <a:t>자리를 넘는 실 수 입력 시 </a:t>
            </a:r>
            <a:r>
              <a:rPr lang="en-US" altLang="ko-KR" b="1" dirty="0" smtClean="0"/>
              <a:t>%e </a:t>
            </a:r>
            <a:r>
              <a:rPr lang="ko-KR" altLang="en-US" b="1" dirty="0" smtClean="0"/>
              <a:t>사용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단 </a:t>
            </a:r>
            <a:r>
              <a:rPr lang="en-US" altLang="ko-KR" b="1" dirty="0" smtClean="0"/>
              <a:t>double </a:t>
            </a:r>
            <a:r>
              <a:rPr lang="ko-KR" altLang="en-US" b="1" dirty="0" smtClean="0"/>
              <a:t>형 변수를 사용하는 경우에는 서식 문자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%le </a:t>
            </a:r>
            <a:r>
              <a:rPr lang="ko-KR" altLang="en-US" b="1" dirty="0" smtClean="0"/>
              <a:t>를 사용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예제 </a:t>
            </a:r>
            <a:r>
              <a:rPr lang="en-US" altLang="ko-KR" b="1" dirty="0" smtClean="0"/>
              <a:t>scanf_conv2.c</a:t>
            </a:r>
            <a:r>
              <a:rPr lang="ko-KR" altLang="en-US" b="1" dirty="0" smtClean="0"/>
              <a:t>참조</a:t>
            </a:r>
            <a:endParaRPr lang="en-US" altLang="ko-KR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668366" y="4785530"/>
            <a:ext cx="548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입력받을대는</a:t>
            </a:r>
            <a:r>
              <a:rPr lang="ko-KR" altLang="en-US" b="1" dirty="0" smtClean="0"/>
              <a:t> 반드시 </a:t>
            </a:r>
            <a:r>
              <a:rPr lang="en-US" altLang="ko-KR" b="1" dirty="0" smtClean="0"/>
              <a:t>l </a:t>
            </a:r>
            <a:r>
              <a:rPr lang="ko-KR" altLang="en-US" b="1" dirty="0" smtClean="0"/>
              <a:t>을 붙여 </a:t>
            </a:r>
            <a:r>
              <a:rPr lang="ko-KR" altLang="en-US" b="1" dirty="0" err="1" smtClean="0"/>
              <a:t>줘야함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1931953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126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7" y="1123650"/>
            <a:ext cx="5739317" cy="22534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32177" y="3377124"/>
            <a:ext cx="6074822" cy="34808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, j, k;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</a:t>
            </a:r>
            <a:r>
              <a:rPr lang="ko-KR" altLang="en-US" sz="1400" b="1" dirty="0" err="1">
                <a:solidFill>
                  <a:schemeClr val="tx1"/>
                </a:solidFill>
              </a:rPr>
              <a:t>세개의</a:t>
            </a:r>
            <a:r>
              <a:rPr lang="ko-KR" altLang="en-US" sz="1400" b="1" dirty="0">
                <a:solidFill>
                  <a:schemeClr val="tx1"/>
                </a:solidFill>
              </a:rPr>
              <a:t> 정수 입력 </a:t>
            </a:r>
            <a:r>
              <a:rPr lang="en-US" altLang="ko-KR" sz="1400" b="1" dirty="0">
                <a:solidFill>
                  <a:schemeClr val="tx1"/>
                </a:solidFill>
              </a:rPr>
              <a:t>:");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scanf</a:t>
            </a:r>
            <a:r>
              <a:rPr lang="en-US" altLang="ko-KR" sz="1400" b="1" dirty="0">
                <a:solidFill>
                  <a:schemeClr val="tx1"/>
                </a:solidFill>
              </a:rPr>
              <a:t>("%d %o %x", &amp;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, &amp;j, &amp;k);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</a:t>
            </a:r>
            <a:r>
              <a:rPr lang="ko-KR" altLang="en-US" sz="1400" b="1" dirty="0">
                <a:solidFill>
                  <a:schemeClr val="tx1"/>
                </a:solidFill>
              </a:rPr>
              <a:t>입력에 대한 출력 </a:t>
            </a:r>
            <a:r>
              <a:rPr lang="en-US" altLang="ko-KR" sz="1400" b="1" dirty="0">
                <a:solidFill>
                  <a:schemeClr val="tx1"/>
                </a:solidFill>
              </a:rPr>
              <a:t>:");</a:t>
            </a:r>
          </a:p>
          <a:p>
            <a:r>
              <a:rPr lang="pt-BR" altLang="ko-KR" sz="1400" b="1" dirty="0" smtClean="0">
                <a:solidFill>
                  <a:schemeClr val="tx1"/>
                </a:solidFill>
              </a:rPr>
              <a:t>	printf</a:t>
            </a:r>
            <a:r>
              <a:rPr lang="pt-BR" altLang="ko-KR" sz="1400" b="1" dirty="0">
                <a:solidFill>
                  <a:schemeClr val="tx1"/>
                </a:solidFill>
              </a:rPr>
              <a:t>("%d %d %d \n", i, j, k);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68366" y="244313"/>
              <a:ext cx="2494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6-1 </a:t>
              </a:r>
              <a:r>
                <a:rPr lang="en-US" altLang="ko-KR" dirty="0" err="1" smtClean="0"/>
                <a:t>printf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함수 이야기</a:t>
              </a:r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071298" y="6581001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6-1 </a:t>
            </a:r>
            <a:r>
              <a:rPr lang="en-US" altLang="ko-KR" sz="1200" dirty="0" err="1"/>
              <a:t>printf</a:t>
            </a:r>
            <a:r>
              <a:rPr lang="en-US" altLang="ko-KR" sz="1200" dirty="0"/>
              <a:t> </a:t>
            </a:r>
            <a:r>
              <a:rPr lang="ko-KR" altLang="en-US" sz="1200" dirty="0"/>
              <a:t>함수 </a:t>
            </a:r>
            <a:r>
              <a:rPr lang="ko-KR" altLang="en-US" sz="1200" dirty="0" smtClean="0"/>
              <a:t>이야기</a:t>
            </a:r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34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2274837"/>
            <a:ext cx="5756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 실행파일이 사용되고 있어서 컴파일러에서 새로 </a:t>
            </a:r>
            <a:r>
              <a:rPr lang="ko-KR" altLang="en-US" dirty="0" err="1"/>
              <a:t>컴파일한</a:t>
            </a:r>
            <a:r>
              <a:rPr lang="ko-KR" altLang="en-US" dirty="0"/>
              <a:t> 실행파일로 </a:t>
            </a:r>
            <a:r>
              <a:rPr lang="ko-KR" altLang="en-US" dirty="0" err="1"/>
              <a:t>덮어쓸수가</a:t>
            </a:r>
            <a:r>
              <a:rPr lang="ko-KR" altLang="en-US" dirty="0"/>
              <a:t> 없다는 의미입니다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아마도 그 실행파일이 </a:t>
            </a:r>
            <a:r>
              <a:rPr lang="ko-KR" altLang="en-US" dirty="0" err="1"/>
              <a:t>실행중일</a:t>
            </a:r>
            <a:r>
              <a:rPr lang="ko-KR" altLang="en-US" dirty="0"/>
              <a:t> 확률이 </a:t>
            </a:r>
            <a:r>
              <a:rPr lang="ko-KR" altLang="en-US" dirty="0" err="1"/>
              <a:t>가장높습니다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이 경우 작업 관리자로 찾아서 죽이시면 됩니다</a:t>
            </a:r>
            <a:r>
              <a:rPr lang="en-US" altLang="ko-KR" dirty="0"/>
              <a:t>.</a:t>
            </a:r>
            <a:endParaRPr lang="en-US" altLang="ko-KR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435778" y="1539054"/>
            <a:ext cx="575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실행 오류가 생겼었음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857638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127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32177" y="3254109"/>
            <a:ext cx="6074822" cy="3603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float f;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double d;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</a:t>
            </a:r>
            <a:r>
              <a:rPr lang="ko-KR" altLang="en-US" sz="1400" b="1" dirty="0" err="1">
                <a:solidFill>
                  <a:schemeClr val="tx1"/>
                </a:solidFill>
              </a:rPr>
              <a:t>두개의</a:t>
            </a:r>
            <a:r>
              <a:rPr lang="ko-KR" altLang="en-US" sz="1400" b="1" dirty="0">
                <a:solidFill>
                  <a:schemeClr val="tx1"/>
                </a:solidFill>
              </a:rPr>
              <a:t> 실수 입력 </a:t>
            </a:r>
            <a:r>
              <a:rPr lang="en-US" altLang="ko-KR" sz="1400" b="1" dirty="0">
                <a:solidFill>
                  <a:schemeClr val="tx1"/>
                </a:solidFill>
              </a:rPr>
              <a:t>:");</a:t>
            </a:r>
          </a:p>
          <a:p>
            <a:r>
              <a:rPr lang="fr-FR" altLang="ko-KR" sz="1400" b="1" dirty="0">
                <a:solidFill>
                  <a:schemeClr val="tx1"/>
                </a:solidFill>
              </a:rPr>
              <a:t>scanf("%f %le",&amp;f,&amp;d);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</a:t>
            </a:r>
            <a:r>
              <a:rPr lang="ko-KR" altLang="en-US" sz="1400" b="1" dirty="0">
                <a:solidFill>
                  <a:schemeClr val="tx1"/>
                </a:solidFill>
              </a:rPr>
              <a:t>입력에 대한 출력 </a:t>
            </a:r>
            <a:r>
              <a:rPr lang="en-US" altLang="ko-KR" sz="1400" b="1" dirty="0">
                <a:solidFill>
                  <a:schemeClr val="tx1"/>
                </a:solidFill>
              </a:rPr>
              <a:t>: ");</a:t>
            </a:r>
          </a:p>
          <a:p>
            <a:r>
              <a:rPr lang="pt-BR" altLang="ko-KR" sz="1400" b="1" dirty="0">
                <a:solidFill>
                  <a:schemeClr val="tx1"/>
                </a:solidFill>
              </a:rPr>
              <a:t>printf("%f %e \n",f,d);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return 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68366" y="244313"/>
              <a:ext cx="2494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6-1 </a:t>
              </a:r>
              <a:r>
                <a:rPr lang="en-US" altLang="ko-KR" dirty="0" err="1" smtClean="0"/>
                <a:t>printf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함수 이야기</a:t>
              </a:r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071298" y="6581001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6-1 </a:t>
            </a:r>
            <a:r>
              <a:rPr lang="en-US" altLang="ko-KR" sz="1200" dirty="0" err="1"/>
              <a:t>printf</a:t>
            </a:r>
            <a:r>
              <a:rPr lang="en-US" altLang="ko-KR" sz="1200" dirty="0"/>
              <a:t> </a:t>
            </a:r>
            <a:r>
              <a:rPr lang="ko-KR" altLang="en-US" sz="1200" dirty="0"/>
              <a:t>함수 </a:t>
            </a:r>
            <a:r>
              <a:rPr lang="ko-KR" altLang="en-US" sz="1200" dirty="0" smtClean="0"/>
              <a:t>이야기</a:t>
            </a:r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35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2177" y="2686631"/>
            <a:ext cx="607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</a:t>
            </a:r>
            <a:r>
              <a:rPr lang="ko-KR" altLang="en-US" b="1" dirty="0"/>
              <a:t>을 넣었을 </a:t>
            </a:r>
            <a:r>
              <a:rPr lang="ko-KR" altLang="en-US" b="1" dirty="0" smtClean="0"/>
              <a:t>경우 입력 </a:t>
            </a:r>
            <a:r>
              <a:rPr lang="ko-KR" altLang="en-US" b="1" dirty="0" err="1" smtClean="0"/>
              <a:t>받을때는</a:t>
            </a:r>
            <a:r>
              <a:rPr lang="ko-KR" altLang="en-US" b="1" dirty="0" smtClean="0"/>
              <a:t> 반드시 </a:t>
            </a:r>
            <a:r>
              <a:rPr lang="en-US" altLang="ko-KR" b="1" dirty="0" smtClean="0"/>
              <a:t>l </a:t>
            </a:r>
            <a:r>
              <a:rPr lang="ko-KR" altLang="en-US" b="1" dirty="0" smtClean="0"/>
              <a:t>을 붙여 줘야 함</a:t>
            </a:r>
            <a:endParaRPr lang="en-US" altLang="ko-KR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999" y="1274721"/>
            <a:ext cx="5519188" cy="13920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76260" y="2760399"/>
            <a:ext cx="4780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</a:t>
            </a:r>
            <a:r>
              <a:rPr lang="ko-KR" altLang="en-US" b="1" dirty="0" smtClean="0"/>
              <a:t>을 넣지 않았을 경우 다른 결과가 나온다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출력의 경우는 상관없음</a:t>
            </a:r>
            <a:endParaRPr lang="en-US" altLang="ko-KR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77" y="1274721"/>
            <a:ext cx="5214184" cy="13882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73134" y="4300735"/>
            <a:ext cx="478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입력시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l </a:t>
            </a:r>
            <a:r>
              <a:rPr lang="ko-KR" altLang="en-US" b="1" dirty="0" smtClean="0"/>
              <a:t>붙이고 </a:t>
            </a:r>
            <a:r>
              <a:rPr lang="ko-KR" altLang="en-US" b="1" dirty="0" err="1" smtClean="0"/>
              <a:t>출력시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l</a:t>
            </a:r>
            <a:r>
              <a:rPr lang="ko-KR" altLang="en-US" b="1" dirty="0" smtClean="0"/>
              <a:t>을 빼는 것을 권장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583553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128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14442" y="3105835"/>
            <a:ext cx="519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3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 다양한 형태의 </a:t>
            </a:r>
            <a:r>
              <a:rPr lang="ko-KR" altLang="en-US" sz="36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반복문</a:t>
            </a:r>
            <a:endParaRPr lang="ko-KR" altLang="en-US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725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129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2937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7-1 </a:t>
              </a:r>
              <a:r>
                <a:rPr lang="ko-KR" altLang="en-US" dirty="0" smtClean="0"/>
                <a:t>다양한 형태의 반복 문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32177" y="1369210"/>
            <a:ext cx="117291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반복문의 기능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특정 영역을 특정 조건이 만족하는 동안에 반복 실행</a:t>
            </a:r>
            <a:r>
              <a:rPr lang="en-US" altLang="ko-KR" b="1" dirty="0"/>
              <a:t> </a:t>
            </a:r>
            <a:r>
              <a:rPr lang="ko-KR" altLang="en-US" b="1" dirty="0" smtClean="0"/>
              <a:t>하기 위한 문장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세 가지 형태의 </a:t>
            </a:r>
            <a:r>
              <a:rPr lang="ko-KR" altLang="en-US" b="1" dirty="0" err="1" smtClean="0"/>
              <a:t>반복문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- while </a:t>
            </a:r>
            <a:r>
              <a:rPr lang="ko-KR" altLang="en-US" b="1" dirty="0" smtClean="0"/>
              <a:t>문에 의한 반복</a:t>
            </a:r>
            <a:endParaRPr lang="en-US" altLang="ko-KR" b="1" dirty="0" smtClean="0"/>
          </a:p>
          <a:p>
            <a:r>
              <a:rPr lang="en-US" altLang="ko-KR" b="1" dirty="0" smtClean="0"/>
              <a:t>- do ~while</a:t>
            </a:r>
            <a:r>
              <a:rPr lang="ko-KR" altLang="en-US" b="1" dirty="0" smtClean="0"/>
              <a:t>문에 의한 반복</a:t>
            </a:r>
            <a:endParaRPr lang="en-US" altLang="ko-KR" b="1" dirty="0" smtClean="0"/>
          </a:p>
          <a:p>
            <a:r>
              <a:rPr lang="en-US" altLang="ko-KR" b="1" dirty="0" smtClean="0"/>
              <a:t>- for </a:t>
            </a:r>
            <a:r>
              <a:rPr lang="ko-KR" altLang="en-US" b="1" dirty="0" smtClean="0"/>
              <a:t>문에 의한 반복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403916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2099734" y="857956"/>
            <a:ext cx="799253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0623" y="31609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68366" y="244313"/>
            <a:ext cx="339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2-1 “Hello, World!” </a:t>
            </a:r>
            <a:r>
              <a:rPr lang="ko-KR" altLang="en-US" dirty="0" smtClean="0"/>
              <a:t>들여다보기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70331" y="2201587"/>
            <a:ext cx="4177491" cy="3217080"/>
            <a:chOff x="963850" y="2291898"/>
            <a:chExt cx="4177491" cy="3217080"/>
          </a:xfrm>
        </p:grpSpPr>
        <p:sp>
          <p:nvSpPr>
            <p:cNvPr id="2" name="직사각형 1"/>
            <p:cNvSpPr/>
            <p:nvPr/>
          </p:nvSpPr>
          <p:spPr>
            <a:xfrm>
              <a:off x="963850" y="2291898"/>
              <a:ext cx="4177491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/* </a:t>
              </a:r>
              <a:r>
                <a:rPr lang="en-US" altLang="ko-KR" b="1" dirty="0" err="1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Hello.c</a:t>
              </a:r>
              <a:r>
                <a:rPr lang="en-US" altLang="ko-KR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*/</a:t>
              </a:r>
            </a:p>
            <a:p>
              <a:endParaRPr lang="en-US" altLang="ko-KR" b="1" dirty="0" smtClean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#</a:t>
              </a:r>
              <a:r>
                <a:rPr lang="en-US" altLang="ko-KR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include "</a:t>
              </a:r>
              <a:r>
                <a:rPr lang="en-US" altLang="ko-KR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stdafx.h</a:t>
              </a:r>
              <a:r>
                <a:rPr lang="en-US" altLang="ko-KR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</a:p>
            <a:p>
              <a:endParaRPr lang="ko-KR" altLang="en-US" b="1" dirty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endParaRPr lang="ko-KR" altLang="en-US" b="1" dirty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int</a:t>
              </a:r>
              <a:r>
                <a:rPr lang="en-US" altLang="ko-KR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main(void)</a:t>
              </a:r>
              <a:endParaRPr lang="en-US" altLang="ko-KR" b="1" dirty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{</a:t>
              </a:r>
              <a:endParaRPr lang="en-US" altLang="ko-KR" b="1" dirty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	</a:t>
              </a:r>
              <a:r>
                <a:rPr lang="en-US" altLang="ko-KR" b="1" dirty="0" err="1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printf</a:t>
              </a:r>
              <a:r>
                <a:rPr lang="en-US" altLang="ko-KR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("Hello World! \n");</a:t>
              </a:r>
            </a:p>
            <a:p>
              <a:pPr lvl="1"/>
              <a:r>
                <a:rPr lang="en-US" altLang="ko-KR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	return </a:t>
              </a:r>
              <a:r>
                <a:rPr lang="en-US" altLang="ko-KR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0;</a:t>
              </a:r>
            </a:p>
            <a:p>
              <a:r>
                <a:rPr lang="en-US" altLang="ko-KR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  <a:endParaRPr lang="ko-KR" altLang="en-US" b="1" dirty="0"/>
            </a:p>
          </p:txBody>
        </p:sp>
        <p:sp>
          <p:nvSpPr>
            <p:cNvPr id="9" name="1/2 액자 8"/>
            <p:cNvSpPr/>
            <p:nvPr/>
          </p:nvSpPr>
          <p:spPr>
            <a:xfrm>
              <a:off x="963850" y="3589866"/>
              <a:ext cx="2088445" cy="1919112"/>
            </a:xfrm>
            <a:prstGeom prst="halfFrame">
              <a:avLst>
                <a:gd name="adj1" fmla="val 25098"/>
                <a:gd name="adj2" fmla="val 2333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왼쪽 화살표 11"/>
          <p:cNvSpPr/>
          <p:nvPr/>
        </p:nvSpPr>
        <p:spPr>
          <a:xfrm>
            <a:off x="3949906" y="3244418"/>
            <a:ext cx="1005916" cy="51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4955822" y="1322402"/>
            <a:ext cx="723617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latin typeface="돋움체" panose="020B0609000101010101" pitchFamily="49" charset="-127"/>
                <a:ea typeface="돋움체" panose="020B0609000101010101" pitchFamily="49" charset="-127"/>
              </a:rPr>
              <a:t>컴파일해</a:t>
            </a:r>
            <a:r>
              <a:rPr lang="ko-KR" altLang="en-US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b="1" dirty="0" err="1" smtClean="0">
                <a:latin typeface="돋움체" panose="020B0609000101010101" pitchFamily="49" charset="-127"/>
                <a:ea typeface="돋움체" panose="020B0609000101010101" pitchFamily="49" charset="-127"/>
              </a:rPr>
              <a:t>실행파일을만들고</a:t>
            </a:r>
            <a:r>
              <a:rPr lang="ko-KR" altLang="en-US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Hello.exe </a:t>
            </a:r>
            <a:r>
              <a:rPr lang="ko-KR" altLang="en-US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실행 시켜주는 것을 컴퓨터와 약속을 했다</a:t>
            </a:r>
            <a:r>
              <a:rPr lang="en-US" altLang="ko-KR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endParaRPr lang="en-US" altLang="ko-KR" b="1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main </a:t>
            </a:r>
            <a:r>
              <a:rPr lang="ko-KR" altLang="en-US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함수를 호출을 시작을 해서 </a:t>
            </a:r>
            <a:endParaRPr lang="en-US" altLang="ko-KR" b="1" dirty="0" smtClean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main </a:t>
            </a:r>
            <a:r>
              <a:rPr lang="ko-KR" altLang="en-US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함수가 어디에도 없지만</a:t>
            </a:r>
            <a:endParaRPr lang="en-US" altLang="ko-KR" b="1" dirty="0" smtClean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c</a:t>
            </a:r>
            <a:r>
              <a:rPr lang="ko-KR" altLang="en-US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로 작성을 한 프로그램을 </a:t>
            </a:r>
            <a:r>
              <a:rPr lang="en-US" altLang="ko-KR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main</a:t>
            </a:r>
            <a:r>
              <a:rPr lang="ko-KR" altLang="en-US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이 반드시 있다</a:t>
            </a:r>
            <a:r>
              <a:rPr lang="en-US" altLang="ko-KR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ko-KR" altLang="en-US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컴퓨터가 함수를 알아서 호출을 해준다</a:t>
            </a:r>
            <a:r>
              <a:rPr lang="en-US" altLang="ko-KR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b="1" dirty="0" err="1" smtClean="0">
                <a:latin typeface="돋움체" panose="020B0609000101010101" pitchFamily="49" charset="-127"/>
                <a:ea typeface="돋움체" panose="020B0609000101010101" pitchFamily="49" charset="-127"/>
              </a:rPr>
              <a:t>pirntf</a:t>
            </a:r>
            <a:r>
              <a:rPr lang="en-US" altLang="ko-KR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는 </a:t>
            </a:r>
            <a:r>
              <a:rPr lang="ko-KR" altLang="en-US" b="1" dirty="0" err="1" smtClean="0">
                <a:latin typeface="돋움체" panose="020B0609000101010101" pitchFamily="49" charset="-127"/>
                <a:ea typeface="돋움체" panose="020B0609000101010101" pitchFamily="49" charset="-127"/>
              </a:rPr>
              <a:t>헬로월드라는</a:t>
            </a:r>
            <a:r>
              <a:rPr lang="ko-KR" altLang="en-US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 문자열을 호출해주는 콘솔이다</a:t>
            </a:r>
            <a:r>
              <a:rPr lang="en-US" altLang="ko-KR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모니터에 출력해주는 기능</a:t>
            </a:r>
            <a:r>
              <a:rPr lang="en-US" altLang="ko-KR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endParaRPr lang="en-US" altLang="ko-KR" b="1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b="1" dirty="0" err="1" smtClean="0"/>
              <a:t>retun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은 함수를 종료한다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값을 </a:t>
            </a:r>
            <a:r>
              <a:rPr lang="ko-KR" altLang="en-US" b="1" dirty="0" err="1" smtClean="0"/>
              <a:t>리턴한다</a:t>
            </a:r>
            <a:r>
              <a:rPr lang="en-US" altLang="ko-KR" b="1" dirty="0" smtClean="0"/>
              <a:t>. 2</a:t>
            </a:r>
            <a:r>
              <a:rPr lang="ko-KR" altLang="en-US" b="1" dirty="0" smtClean="0"/>
              <a:t>가지 의미다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ko-KR" altLang="en-US" b="1" dirty="0" err="1" smtClean="0"/>
              <a:t>리턴이라는</a:t>
            </a:r>
            <a:r>
              <a:rPr lang="ko-KR" altLang="en-US" b="1" dirty="0" smtClean="0"/>
              <a:t> 문장은 </a:t>
            </a:r>
            <a:r>
              <a:rPr lang="ko-KR" altLang="en-US" b="1" dirty="0" err="1" smtClean="0"/>
              <a:t>메인함수</a:t>
            </a:r>
            <a:r>
              <a:rPr lang="ko-KR" altLang="en-US" b="1" dirty="0" smtClean="0"/>
              <a:t> 호출이 되었고 </a:t>
            </a:r>
            <a:r>
              <a:rPr lang="ko-KR" altLang="en-US" b="1" dirty="0" err="1" smtClean="0"/>
              <a:t>리턴이란</a:t>
            </a:r>
            <a:r>
              <a:rPr lang="ko-KR" altLang="en-US" b="1" dirty="0" smtClean="0"/>
              <a:t> 문장을 만나니까 </a:t>
            </a:r>
            <a:r>
              <a:rPr lang="ko-KR" altLang="en-US" b="1" dirty="0" err="1" smtClean="0"/>
              <a:t>메인함수</a:t>
            </a:r>
            <a:r>
              <a:rPr lang="ko-KR" altLang="en-US" b="1" dirty="0" smtClean="0"/>
              <a:t> 종료를 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프로그램이 종료가 되는 순간이다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메인 함수가 빠져나가겠다</a:t>
            </a:r>
            <a:r>
              <a:rPr lang="en-US" altLang="ko-KR" b="1" dirty="0" smtClean="0"/>
              <a:t>. – </a:t>
            </a:r>
            <a:r>
              <a:rPr lang="ko-KR" altLang="en-US" b="1" dirty="0" smtClean="0"/>
              <a:t>프로그램을 빠져 나가겠다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0</a:t>
            </a:r>
            <a:r>
              <a:rPr lang="ko-KR" altLang="en-US" b="1" dirty="0" smtClean="0">
                <a:solidFill>
                  <a:srgbClr val="FF0000"/>
                </a:solidFill>
              </a:rPr>
              <a:t>을 반환하겠다 라는 의미는 함수를 호출한 영역 컴퓨터에 </a:t>
            </a:r>
            <a:r>
              <a:rPr lang="en-US" altLang="ko-KR" b="1" dirty="0" smtClean="0">
                <a:solidFill>
                  <a:srgbClr val="FF0000"/>
                </a:solidFill>
              </a:rPr>
              <a:t>0</a:t>
            </a:r>
            <a:r>
              <a:rPr lang="ko-KR" altLang="en-US" b="1" dirty="0" smtClean="0">
                <a:solidFill>
                  <a:srgbClr val="FF0000"/>
                </a:solidFill>
              </a:rPr>
              <a:t>을 반환한다</a:t>
            </a:r>
            <a:r>
              <a:rPr lang="en-US" altLang="ko-KR" b="1" dirty="0" smtClean="0">
                <a:solidFill>
                  <a:srgbClr val="FF0000"/>
                </a:solidFill>
              </a:rPr>
              <a:t>. – </a:t>
            </a:r>
            <a:r>
              <a:rPr lang="ko-KR" altLang="en-US" b="1" dirty="0" smtClean="0">
                <a:solidFill>
                  <a:srgbClr val="FF0000"/>
                </a:solidFill>
              </a:rPr>
              <a:t>차후에 알아보자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188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130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11" y="2249795"/>
            <a:ext cx="8613255" cy="383466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68366" y="244313"/>
              <a:ext cx="2937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7-1 </a:t>
              </a:r>
              <a:r>
                <a:rPr lang="ko-KR" altLang="en-US" dirty="0" smtClean="0"/>
                <a:t>다양한 형태의 반복 문</a:t>
              </a:r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32177" y="1369210"/>
            <a:ext cx="1172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while</a:t>
            </a:r>
            <a:r>
              <a:rPr lang="ko-KR" altLang="en-US" b="1" dirty="0" smtClean="0"/>
              <a:t>문의 기본 원리와 의미</a:t>
            </a:r>
            <a:endParaRPr lang="en-US" altLang="ko-KR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8157431" y="2843695"/>
            <a:ext cx="3869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반복 조건이 충족되는 동안 </a:t>
            </a:r>
            <a:endParaRPr lang="en-US" altLang="ko-KR" b="1" dirty="0" smtClean="0"/>
          </a:p>
          <a:p>
            <a:r>
              <a:rPr lang="ko-KR" altLang="en-US" b="1" dirty="0" smtClean="0"/>
              <a:t>반복 내용을 반복 실행 하라</a:t>
            </a:r>
            <a:endParaRPr lang="en-US" altLang="ko-KR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157431" y="3625878"/>
            <a:ext cx="3869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k10 </a:t>
            </a:r>
            <a:r>
              <a:rPr lang="ko-KR" altLang="en-US" b="1" dirty="0" smtClean="0"/>
              <a:t>이 만족되는 동안</a:t>
            </a:r>
            <a:endParaRPr lang="en-US" altLang="ko-KR" b="1" dirty="0" smtClean="0"/>
          </a:p>
          <a:p>
            <a:r>
              <a:rPr lang="en-US" altLang="ko-KR" b="1" dirty="0" err="1" smtClean="0"/>
              <a:t>printf</a:t>
            </a:r>
            <a:r>
              <a:rPr lang="en-US" altLang="ko-KR" b="1" dirty="0" smtClean="0"/>
              <a:t>()</a:t>
            </a:r>
            <a:r>
              <a:rPr lang="ko-KR" altLang="en-US" b="1" dirty="0" smtClean="0"/>
              <a:t>와 </a:t>
            </a:r>
            <a:r>
              <a:rPr lang="en-US" altLang="ko-KR" b="1" dirty="0" err="1" smtClean="0"/>
              <a:t>i</a:t>
            </a:r>
            <a:r>
              <a:rPr lang="en-US" altLang="ko-KR" b="1" dirty="0" smtClean="0"/>
              <a:t>++</a:t>
            </a:r>
            <a:r>
              <a:rPr lang="ko-KR" altLang="en-US" b="1" dirty="0" smtClean="0"/>
              <a:t>을 반복 실행 하라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3338776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131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32177" y="3254109"/>
            <a:ext cx="3715167" cy="3603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 = 0;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while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 &lt; 5)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{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("%d \n",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++;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}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return 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71298" y="6581001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6-1 </a:t>
            </a:r>
            <a:r>
              <a:rPr lang="en-US" altLang="ko-KR" sz="1200" dirty="0" err="1"/>
              <a:t>printf</a:t>
            </a:r>
            <a:r>
              <a:rPr lang="en-US" altLang="ko-KR" sz="1200" dirty="0"/>
              <a:t> </a:t>
            </a:r>
            <a:r>
              <a:rPr lang="ko-KR" altLang="en-US" sz="1200" dirty="0"/>
              <a:t>함수 </a:t>
            </a:r>
            <a:r>
              <a:rPr lang="ko-KR" altLang="en-US" sz="1200" dirty="0" smtClean="0"/>
              <a:t>이야기</a:t>
            </a:r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36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913" y="3328541"/>
            <a:ext cx="4121267" cy="22895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0849" t="4272" r="56607" b="40451"/>
          <a:stretch/>
        </p:blipFill>
        <p:spPr>
          <a:xfrm>
            <a:off x="345496" y="1134401"/>
            <a:ext cx="2803162" cy="21197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69588" y="1402673"/>
            <a:ext cx="5864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반복 조건 성립 확인</a:t>
            </a:r>
            <a:endParaRPr lang="en-US" altLang="ko-KR" b="1" dirty="0" smtClean="0"/>
          </a:p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반복 내용 실행</a:t>
            </a:r>
            <a:endParaRPr lang="en-US" altLang="ko-KR" b="1" dirty="0" smtClean="0"/>
          </a:p>
          <a:p>
            <a:r>
              <a:rPr lang="en-US" altLang="ko-KR" b="1" dirty="0" smtClean="0"/>
              <a:t>4. </a:t>
            </a:r>
            <a:r>
              <a:rPr lang="ko-KR" altLang="en-US" b="1" dirty="0" smtClean="0"/>
              <a:t>다시 반복 조건 재실행 할건지 다시 조건 확인</a:t>
            </a:r>
            <a:endParaRPr lang="en-US" altLang="ko-KR" b="1" dirty="0" smtClean="0"/>
          </a:p>
          <a:p>
            <a:r>
              <a:rPr lang="en-US" altLang="ko-KR" b="1" dirty="0" smtClean="0"/>
              <a:t>5. </a:t>
            </a:r>
            <a:r>
              <a:rPr lang="ko-KR" altLang="en-US" b="1" dirty="0" smtClean="0"/>
              <a:t>반복 내용 실행 </a:t>
            </a:r>
            <a:endParaRPr lang="en-US" altLang="ko-KR" b="1" dirty="0" smtClean="0"/>
          </a:p>
        </p:txBody>
      </p:sp>
      <p:sp>
        <p:nvSpPr>
          <p:cNvPr id="12" name="왼쪽으로 구부러진 화살표 11"/>
          <p:cNvSpPr/>
          <p:nvPr/>
        </p:nvSpPr>
        <p:spPr>
          <a:xfrm>
            <a:off x="2368446" y="1627055"/>
            <a:ext cx="209862" cy="681430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왼쪽으로 구부러진 화살표 12"/>
          <p:cNvSpPr/>
          <p:nvPr/>
        </p:nvSpPr>
        <p:spPr>
          <a:xfrm rot="10800000">
            <a:off x="963850" y="1637915"/>
            <a:ext cx="237534" cy="836236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35474" y="3489336"/>
            <a:ext cx="3051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	while (</a:t>
            </a:r>
            <a:r>
              <a:rPr lang="en-US" altLang="ko-KR" b="1" dirty="0" err="1">
                <a:solidFill>
                  <a:srgbClr val="FF0000"/>
                </a:solidFill>
              </a:rPr>
              <a:t>i</a:t>
            </a:r>
            <a:r>
              <a:rPr lang="en-US" altLang="ko-KR" b="1" dirty="0">
                <a:solidFill>
                  <a:srgbClr val="FF0000"/>
                </a:solidFill>
              </a:rPr>
              <a:t> &lt; 5)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	{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	</a:t>
            </a:r>
            <a:r>
              <a:rPr lang="en-US" altLang="ko-KR" b="1" dirty="0" err="1">
                <a:solidFill>
                  <a:srgbClr val="FF0000"/>
                </a:solidFill>
              </a:rPr>
              <a:t>printf</a:t>
            </a:r>
            <a:r>
              <a:rPr lang="en-US" altLang="ko-KR" b="1" dirty="0">
                <a:solidFill>
                  <a:srgbClr val="FF0000"/>
                </a:solidFill>
              </a:rPr>
              <a:t>("%d \n", </a:t>
            </a:r>
            <a:r>
              <a:rPr lang="en-US" altLang="ko-KR" b="1" dirty="0" err="1">
                <a:solidFill>
                  <a:srgbClr val="FF0000"/>
                </a:solidFill>
              </a:rPr>
              <a:t>i</a:t>
            </a:r>
            <a:r>
              <a:rPr lang="en-US" altLang="ko-KR" b="1" dirty="0">
                <a:solidFill>
                  <a:srgbClr val="FF0000"/>
                </a:solidFill>
              </a:rPr>
              <a:t>);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	</a:t>
            </a:r>
            <a:r>
              <a:rPr lang="en-US" altLang="ko-KR" b="1" dirty="0" err="1">
                <a:solidFill>
                  <a:srgbClr val="FF0000"/>
                </a:solidFill>
              </a:rPr>
              <a:t>i</a:t>
            </a:r>
            <a:r>
              <a:rPr lang="en-US" altLang="ko-KR" b="1" dirty="0">
                <a:solidFill>
                  <a:srgbClr val="FF0000"/>
                </a:solidFill>
              </a:rPr>
              <a:t>++;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	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54739" y="2974865"/>
            <a:ext cx="337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한 개의 </a:t>
            </a:r>
            <a:r>
              <a:rPr lang="ko-KR" altLang="en-US" b="1" dirty="0" err="1" smtClean="0"/>
              <a:t>와일문으로</a:t>
            </a:r>
            <a:r>
              <a:rPr lang="ko-KR" altLang="en-US" b="1" dirty="0" smtClean="0"/>
              <a:t> 기억할 것</a:t>
            </a:r>
            <a:endParaRPr lang="en-US" altLang="ko-KR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090307" y="4966664"/>
            <a:ext cx="3650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i</a:t>
            </a:r>
            <a:r>
              <a:rPr lang="en-US" altLang="ko-KR" b="1" dirty="0" smtClean="0"/>
              <a:t>=0 </a:t>
            </a:r>
            <a:r>
              <a:rPr lang="ko-KR" altLang="en-US" b="1" dirty="0" smtClean="0"/>
              <a:t>참이다 </a:t>
            </a:r>
            <a:endParaRPr lang="en-US" altLang="ko-KR" b="1" dirty="0" smtClean="0"/>
          </a:p>
          <a:p>
            <a:r>
              <a:rPr lang="en-US" altLang="ko-KR" b="1" dirty="0" smtClean="0"/>
              <a:t>0</a:t>
            </a:r>
            <a:r>
              <a:rPr lang="ko-KR" altLang="en-US" b="1" dirty="0" smtClean="0"/>
              <a:t>출력 </a:t>
            </a:r>
            <a:r>
              <a:rPr lang="en-US" altLang="ko-KR" b="1" dirty="0" err="1" smtClean="0"/>
              <a:t>i</a:t>
            </a:r>
            <a:r>
              <a:rPr lang="en-US" altLang="ko-KR" b="1" dirty="0" smtClean="0"/>
              <a:t>=1</a:t>
            </a:r>
          </a:p>
          <a:p>
            <a:r>
              <a:rPr lang="ko-KR" altLang="en-US" b="1" dirty="0" smtClean="0"/>
              <a:t>조건 검사 </a:t>
            </a:r>
            <a:r>
              <a:rPr lang="en-US" altLang="ko-KR" b="1" dirty="0" smtClean="0"/>
              <a:t>5</a:t>
            </a:r>
            <a:r>
              <a:rPr lang="ko-KR" altLang="en-US" b="1" dirty="0" smtClean="0"/>
              <a:t>보다 작아서 참 </a:t>
            </a:r>
            <a:r>
              <a:rPr lang="en-US" altLang="ko-KR" b="1" dirty="0" err="1" smtClean="0"/>
              <a:t>i</a:t>
            </a:r>
            <a:r>
              <a:rPr lang="en-US" altLang="ko-KR" b="1" dirty="0" smtClean="0"/>
              <a:t>=2</a:t>
            </a:r>
          </a:p>
          <a:p>
            <a:r>
              <a:rPr lang="ko-KR" altLang="en-US" b="1" dirty="0" smtClean="0"/>
              <a:t>등등</a:t>
            </a:r>
            <a:endParaRPr lang="en-US" altLang="ko-KR" b="1" dirty="0" smtClean="0"/>
          </a:p>
          <a:p>
            <a:r>
              <a:rPr lang="en-US" altLang="ko-KR" b="1" dirty="0" smtClean="0"/>
              <a:t>5</a:t>
            </a:r>
            <a:r>
              <a:rPr lang="ko-KR" altLang="en-US" b="1" dirty="0" err="1" smtClean="0"/>
              <a:t>가되면</a:t>
            </a:r>
            <a:r>
              <a:rPr lang="ko-KR" altLang="en-US" b="1" dirty="0" smtClean="0"/>
              <a:t> 펄스가 되어 다음 문장으로 빠져나간다</a:t>
            </a:r>
            <a:r>
              <a:rPr lang="en-US" altLang="ko-KR" b="1" dirty="0" smtClean="0"/>
              <a:t>.</a:t>
            </a:r>
            <a:r>
              <a:rPr lang="ko-KR" altLang="en-US" b="1" dirty="0" smtClean="0"/>
              <a:t> 리턴 된다</a:t>
            </a:r>
            <a:r>
              <a:rPr lang="en-US" altLang="ko-KR" b="1" dirty="0" smtClean="0"/>
              <a:t>.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68366" y="244313"/>
              <a:ext cx="2937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7-1 </a:t>
              </a:r>
              <a:r>
                <a:rPr lang="ko-KR" altLang="en-US" dirty="0" smtClean="0"/>
                <a:t>다양한 형태의 반복 문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80205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132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32177" y="3254109"/>
            <a:ext cx="4479666" cy="3603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 = 0;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while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 &lt; 5)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{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("%d \n",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),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++;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}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return 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0612" y="1050249"/>
            <a:ext cx="7593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반복의 표현되는 영역은 중괄호를 써준다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콤마는 두 문장을 이어서 </a:t>
            </a:r>
            <a:r>
              <a:rPr lang="ko-KR" altLang="en-US" b="1" dirty="0" err="1" smtClean="0"/>
              <a:t>쓸때</a:t>
            </a:r>
            <a:r>
              <a:rPr lang="ko-KR" altLang="en-US" b="1" dirty="0" smtClean="0"/>
              <a:t> 콤마 사용하여 실행이 가능하다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err="1" smtClean="0"/>
              <a:t>와일문에서는</a:t>
            </a:r>
            <a:r>
              <a:rPr lang="ko-KR" altLang="en-US" b="1" dirty="0" smtClean="0"/>
              <a:t> 조건 검사가 있고 반복하고자 하는 문장이 있다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하나의 문장으로 구성이 되어 있다면 중괄호를 생략해도 된다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 </a:t>
            </a:r>
          </a:p>
          <a:p>
            <a:r>
              <a:rPr lang="en-US" altLang="ko-KR" b="1" dirty="0" smtClean="0"/>
              <a:t>while</a:t>
            </a:r>
            <a:r>
              <a:rPr lang="ko-KR" altLang="en-US" b="1" dirty="0" smtClean="0"/>
              <a:t>문의 중괄호는 왜 </a:t>
            </a:r>
            <a:r>
              <a:rPr lang="ko-KR" altLang="en-US" b="1" dirty="0" err="1" smtClean="0"/>
              <a:t>필요하냐면</a:t>
            </a:r>
            <a:r>
              <a:rPr lang="ko-KR" altLang="en-US" b="1" dirty="0" smtClean="0"/>
              <a:t> 반복의 범위를 지정해 주기 위해서 </a:t>
            </a:r>
            <a:r>
              <a:rPr lang="ko-KR" altLang="en-US" b="1" dirty="0" err="1" smtClean="0"/>
              <a:t>하는것인데</a:t>
            </a:r>
            <a:r>
              <a:rPr lang="ko-KR" altLang="en-US" b="1" dirty="0" smtClean="0"/>
              <a:t> 둘 이상의 경우 하나의 문장으로 묶어주기 위해 필요하다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21892" y="4900426"/>
            <a:ext cx="40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조건검사</a:t>
            </a:r>
            <a:endParaRPr lang="en-US" altLang="ko-KR" b="1" dirty="0" smtClean="0"/>
          </a:p>
        </p:txBody>
      </p:sp>
      <p:sp>
        <p:nvSpPr>
          <p:cNvPr id="11" name="왼쪽 화살표 10"/>
          <p:cNvSpPr/>
          <p:nvPr/>
        </p:nvSpPr>
        <p:spPr>
          <a:xfrm>
            <a:off x="2548455" y="5030442"/>
            <a:ext cx="3072984" cy="1093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화살표 11"/>
          <p:cNvSpPr/>
          <p:nvPr/>
        </p:nvSpPr>
        <p:spPr>
          <a:xfrm>
            <a:off x="4379171" y="5442293"/>
            <a:ext cx="3072984" cy="1093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539830" y="5269758"/>
            <a:ext cx="40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반복 문장</a:t>
            </a:r>
            <a:endParaRPr lang="en-US" altLang="ko-KR" b="1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075" y="2448174"/>
            <a:ext cx="3515031" cy="185551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68366" y="244313"/>
              <a:ext cx="2937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7-1 </a:t>
              </a:r>
              <a:r>
                <a:rPr lang="ko-KR" altLang="en-US" dirty="0" smtClean="0"/>
                <a:t>다양한 형태의 반복 문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896592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133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2177" y="3254109"/>
            <a:ext cx="4479666" cy="3603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 = 0;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while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 &lt; 5)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("%d \n",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),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++;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return 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0612" y="1050249"/>
            <a:ext cx="759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이렇게 간결하게 </a:t>
            </a:r>
            <a:r>
              <a:rPr lang="ko-KR" altLang="en-US" b="1" dirty="0" err="1" smtClean="0"/>
              <a:t>해도됨</a:t>
            </a:r>
            <a:r>
              <a:rPr lang="en-US" altLang="ko-KR" b="1" dirty="0" smtClean="0"/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68366" y="244313"/>
              <a:ext cx="2937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7-1 </a:t>
              </a:r>
              <a:r>
                <a:rPr lang="ko-KR" altLang="en-US" dirty="0" smtClean="0"/>
                <a:t>다양한 형태의 반복 문</a:t>
              </a:r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071298" y="6581001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6-1 </a:t>
            </a:r>
            <a:r>
              <a:rPr lang="en-US" altLang="ko-KR" sz="1200" dirty="0" err="1"/>
              <a:t>printf</a:t>
            </a:r>
            <a:r>
              <a:rPr lang="en-US" altLang="ko-KR" sz="1200" dirty="0"/>
              <a:t> </a:t>
            </a:r>
            <a:r>
              <a:rPr lang="ko-KR" altLang="en-US" sz="1200" dirty="0"/>
              <a:t>함수 </a:t>
            </a:r>
            <a:r>
              <a:rPr lang="ko-KR" altLang="en-US" sz="1200" dirty="0" smtClean="0"/>
              <a:t>이야기</a:t>
            </a:r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25547308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134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2177" y="3254109"/>
            <a:ext cx="4479666" cy="3603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 = 0;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while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 &lt; 10)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("Hello World! \n"),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++;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return 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68366" y="244313"/>
              <a:ext cx="2937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7-1 </a:t>
              </a:r>
              <a:r>
                <a:rPr lang="ko-KR" altLang="en-US" dirty="0" smtClean="0"/>
                <a:t>다양한 형태의 반복 문</a:t>
              </a:r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071298" y="6581001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6-1 </a:t>
            </a:r>
            <a:r>
              <a:rPr lang="en-US" altLang="ko-KR" sz="1200" dirty="0" err="1"/>
              <a:t>printf</a:t>
            </a:r>
            <a:r>
              <a:rPr lang="en-US" altLang="ko-KR" sz="1200" dirty="0"/>
              <a:t> </a:t>
            </a:r>
            <a:r>
              <a:rPr lang="ko-KR" altLang="en-US" sz="1200" dirty="0"/>
              <a:t>함수 </a:t>
            </a:r>
            <a:r>
              <a:rPr lang="ko-KR" altLang="en-US" sz="1200" dirty="0" smtClean="0"/>
              <a:t>이야기</a:t>
            </a:r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38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772" y="2381250"/>
            <a:ext cx="2833231" cy="328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091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135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32177" y="3254109"/>
            <a:ext cx="4479666" cy="3603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 = 0;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while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 &lt; 10)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("Hello World! \n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")	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//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i</a:t>
            </a:r>
            <a:r>
              <a:rPr lang="en-US" altLang="ko-KR" sz="1400" b="1" dirty="0">
                <a:solidFill>
                  <a:srgbClr val="FF0000"/>
                </a:solidFill>
              </a:rPr>
              <a:t>++;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return 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68366" y="244313"/>
              <a:ext cx="2937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7-1 </a:t>
              </a:r>
              <a:r>
                <a:rPr lang="ko-KR" altLang="en-US" dirty="0" smtClean="0"/>
                <a:t>다양한 형태의 반복 문</a:t>
              </a:r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80623" y="1442389"/>
            <a:ext cx="1143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끝나는 곳을 주석처리 하면 </a:t>
            </a:r>
            <a:r>
              <a:rPr lang="en-US" altLang="ko-KR" b="1" dirty="0" err="1" smtClean="0"/>
              <a:t>i</a:t>
            </a:r>
            <a:r>
              <a:rPr lang="en-US" altLang="ko-KR" b="1" dirty="0" smtClean="0"/>
              <a:t>=0 </a:t>
            </a:r>
            <a:r>
              <a:rPr lang="ko-KR" altLang="en-US" b="1" dirty="0" smtClean="0"/>
              <a:t>이 계속 되므로 계속 </a:t>
            </a:r>
            <a:r>
              <a:rPr lang="ko-KR" altLang="en-US" b="1" dirty="0" err="1" smtClean="0"/>
              <a:t>참이되어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헬로우</a:t>
            </a:r>
            <a:r>
              <a:rPr lang="ko-KR" altLang="en-US" b="1" dirty="0" smtClean="0"/>
              <a:t> 월드가 계속 출력이 되는 것이다</a:t>
            </a:r>
            <a:r>
              <a:rPr lang="en-US" altLang="ko-KR" b="1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612" y="2068021"/>
            <a:ext cx="1533916" cy="46514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71298" y="6581001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6-1 </a:t>
            </a:r>
            <a:r>
              <a:rPr lang="en-US" altLang="ko-KR" sz="1200" dirty="0" err="1"/>
              <a:t>printf</a:t>
            </a:r>
            <a:r>
              <a:rPr lang="en-US" altLang="ko-KR" sz="1200" dirty="0"/>
              <a:t> </a:t>
            </a:r>
            <a:r>
              <a:rPr lang="ko-KR" altLang="en-US" sz="1200" dirty="0"/>
              <a:t>함수 </a:t>
            </a:r>
            <a:r>
              <a:rPr lang="ko-KR" altLang="en-US" sz="1200" dirty="0" smtClean="0"/>
              <a:t>이야기</a:t>
            </a:r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39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2177" y="2042267"/>
            <a:ext cx="4479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무한 루프 무한 반복</a:t>
            </a:r>
            <a:endParaRPr lang="en-US" altLang="ko-KR" b="1" dirty="0" smtClean="0"/>
          </a:p>
          <a:p>
            <a:r>
              <a:rPr lang="ko-KR" altLang="en-US" b="1" dirty="0" smtClean="0"/>
              <a:t>특별히 이용을 하는 경우도 있다</a:t>
            </a:r>
            <a:r>
              <a:rPr lang="en-US" altLang="ko-KR" b="1" dirty="0" smtClean="0"/>
              <a:t>..</a:t>
            </a:r>
          </a:p>
          <a:p>
            <a:r>
              <a:rPr lang="ko-KR" altLang="en-US" b="1" dirty="0" err="1" smtClean="0"/>
              <a:t>와일문안에</a:t>
            </a:r>
            <a:r>
              <a:rPr lang="ko-KR" altLang="en-US" b="1" dirty="0" smtClean="0"/>
              <a:t> 그 문장을 무너뜨리기 위한 </a:t>
            </a:r>
            <a:endParaRPr lang="en-US" altLang="ko-KR" b="1" dirty="0" smtClean="0"/>
          </a:p>
          <a:p>
            <a:r>
              <a:rPr lang="ko-KR" altLang="en-US" b="1" dirty="0" smtClean="0"/>
              <a:t>문장이 필요하다</a:t>
            </a:r>
            <a:r>
              <a:rPr lang="en-US" altLang="ko-KR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857874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136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32177" y="3254109"/>
            <a:ext cx="4479666" cy="3603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 = 0;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while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(1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{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("Hello World!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%d \n");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++;	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}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return 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68366" y="244313"/>
              <a:ext cx="2937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7-1 </a:t>
              </a:r>
              <a:r>
                <a:rPr lang="ko-KR" altLang="en-US" dirty="0" smtClean="0"/>
                <a:t>다양한 형태의 반복 문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2177" y="2042267"/>
            <a:ext cx="4479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0 </a:t>
            </a:r>
            <a:r>
              <a:rPr lang="ko-KR" altLang="en-US" b="1" dirty="0" smtClean="0">
                <a:solidFill>
                  <a:srgbClr val="FF0000"/>
                </a:solidFill>
              </a:rPr>
              <a:t>이 아닌 모든 숫자는 참이다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b="1" dirty="0" smtClean="0"/>
              <a:t>무한반복을 실행하기 </a:t>
            </a:r>
            <a:r>
              <a:rPr lang="ko-KR" altLang="en-US" b="1" dirty="0" err="1" smtClean="0"/>
              <a:t>위헤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와일에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을 </a:t>
            </a:r>
            <a:r>
              <a:rPr lang="ko-KR" altLang="en-US" b="1" dirty="0" err="1" smtClean="0"/>
              <a:t>쓰기도한다</a:t>
            </a:r>
            <a:r>
              <a:rPr lang="en-US" altLang="ko-KR" b="1" dirty="0" smtClean="0"/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726" y="1887891"/>
            <a:ext cx="2287661" cy="48014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071298" y="6581001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6-1 </a:t>
            </a:r>
            <a:r>
              <a:rPr lang="en-US" altLang="ko-KR" sz="1200" dirty="0" err="1"/>
              <a:t>printf</a:t>
            </a:r>
            <a:r>
              <a:rPr lang="en-US" altLang="ko-KR" sz="1200" dirty="0"/>
              <a:t> </a:t>
            </a:r>
            <a:r>
              <a:rPr lang="ko-KR" altLang="en-US" sz="1200" dirty="0"/>
              <a:t>함수 </a:t>
            </a:r>
            <a:r>
              <a:rPr lang="ko-KR" altLang="en-US" sz="1200" dirty="0" smtClean="0"/>
              <a:t>이야기</a:t>
            </a:r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157310455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137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099734" y="2312141"/>
            <a:ext cx="4479666" cy="9438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	while (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&lt;10)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("Hello World!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%d \n"),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++;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68366" y="244313"/>
              <a:ext cx="2937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7-1 </a:t>
              </a:r>
              <a:r>
                <a:rPr lang="ko-KR" altLang="en-US" dirty="0" smtClean="0"/>
                <a:t>다양한 형태의 반복 문</a:t>
              </a:r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2177" y="1369210"/>
            <a:ext cx="11729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while</a:t>
            </a:r>
            <a:r>
              <a:rPr lang="ko-KR" altLang="en-US" b="1" dirty="0" smtClean="0"/>
              <a:t>문의 중괄호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반복하고자 하는 영역이 둘 이상의 문장으로 구성되는 경우 필수</a:t>
            </a:r>
            <a:endParaRPr lang="en-US" altLang="ko-KR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2230364" y="5198766"/>
            <a:ext cx="4479666" cy="11575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	while (1)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{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("Hello World!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%d \n");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++;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	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2807" y="4255835"/>
            <a:ext cx="11729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무한 루프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반복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반복 조건으로 </a:t>
            </a:r>
            <a:r>
              <a:rPr lang="en-US" altLang="ko-KR" b="1" dirty="0" err="1" smtClean="0"/>
              <a:t>ture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가 오면 발생</a:t>
            </a:r>
            <a:endParaRPr lang="en-US" altLang="ko-KR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210269" y="5259926"/>
            <a:ext cx="805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반복 보건 대신 </a:t>
            </a:r>
            <a:r>
              <a:rPr lang="en-US" altLang="ko-KR" b="1" dirty="0" smtClean="0"/>
              <a:t>0 </a:t>
            </a:r>
            <a:r>
              <a:rPr lang="ko-KR" altLang="en-US" b="1" dirty="0" smtClean="0"/>
              <a:t>이 아닌 정수를 넣는다</a:t>
            </a:r>
            <a:r>
              <a:rPr lang="en-US" altLang="ko-KR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50264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138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68366" y="244313"/>
              <a:ext cx="35269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7-2  </a:t>
              </a:r>
              <a:r>
                <a:rPr lang="en-US" altLang="ko-KR" dirty="0"/>
                <a:t>while</a:t>
              </a:r>
              <a:r>
                <a:rPr lang="ko-KR" altLang="en-US" dirty="0"/>
                <a:t>문에 의한 문장의 반복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32177" y="1369210"/>
            <a:ext cx="11729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while</a:t>
            </a:r>
            <a:r>
              <a:rPr lang="ko-KR" altLang="en-US" b="1" dirty="0" smtClean="0"/>
              <a:t>문의 중첩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en-US" altLang="ko-KR" b="1" dirty="0" err="1" smtClean="0"/>
              <a:t>whiel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문 안에 </a:t>
            </a:r>
            <a:r>
              <a:rPr lang="en-US" altLang="ko-KR" b="1" dirty="0" smtClean="0"/>
              <a:t>while </a:t>
            </a:r>
            <a:r>
              <a:rPr lang="ko-KR" altLang="en-US" b="1" dirty="0" smtClean="0"/>
              <a:t>문을 포함시킨다는 뜻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반복 구조 내에서 또 하나의 반복 구조 형성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예제 참조</a:t>
            </a:r>
            <a:endParaRPr lang="en-US" altLang="ko-KR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180623" y="2569539"/>
            <a:ext cx="4479666" cy="41519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 = 0 , j = 0;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num</a:t>
            </a:r>
            <a:r>
              <a:rPr lang="en-US" altLang="ko-KR" sz="1400" b="1" dirty="0">
                <a:solidFill>
                  <a:schemeClr val="tx1"/>
                </a:solidFill>
              </a:rPr>
              <a:t> = 0;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while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&lt;10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	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while(j&lt;10)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	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	{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num</a:t>
            </a:r>
            <a:r>
              <a:rPr lang="en-US" altLang="ko-KR" sz="1400" b="1" dirty="0">
                <a:solidFill>
                  <a:schemeClr val="tx1"/>
                </a:solidFill>
              </a:rPr>
              <a:t>++;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j</a:t>
            </a:r>
            <a:r>
              <a:rPr lang="en-US" altLang="ko-KR" sz="1400" b="1" dirty="0">
                <a:solidFill>
                  <a:schemeClr val="tx1"/>
                </a:solidFill>
              </a:rPr>
              <a:t>++;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}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++;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j </a:t>
            </a:r>
            <a:r>
              <a:rPr lang="en-US" altLang="ko-KR" sz="1400" b="1" dirty="0">
                <a:solidFill>
                  <a:schemeClr val="tx1"/>
                </a:solidFill>
              </a:rPr>
              <a:t>= 0;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}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71298" y="6581001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/>
              <a:t>7-2 </a:t>
            </a:r>
            <a:r>
              <a:rPr lang="en-US" altLang="ko-KR" sz="1200" dirty="0" err="1"/>
              <a:t>printf</a:t>
            </a:r>
            <a:r>
              <a:rPr lang="en-US" altLang="ko-KR" sz="1200" dirty="0"/>
              <a:t> </a:t>
            </a:r>
            <a:r>
              <a:rPr lang="ko-KR" altLang="en-US" sz="1200" dirty="0"/>
              <a:t>함수 </a:t>
            </a:r>
            <a:r>
              <a:rPr lang="ko-KR" altLang="en-US" sz="1200" dirty="0" smtClean="0"/>
              <a:t>이야기</a:t>
            </a:r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38252990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139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71298" y="6581001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/>
              <a:t>7-2 </a:t>
            </a:r>
            <a:r>
              <a:rPr lang="en-US" altLang="ko-KR" sz="1200" dirty="0" err="1"/>
              <a:t>printf</a:t>
            </a:r>
            <a:r>
              <a:rPr lang="en-US" altLang="ko-KR" sz="1200" dirty="0"/>
              <a:t> </a:t>
            </a:r>
            <a:r>
              <a:rPr lang="ko-KR" altLang="en-US" sz="1200" dirty="0"/>
              <a:t>함수 </a:t>
            </a:r>
            <a:r>
              <a:rPr lang="ko-KR" altLang="en-US" sz="1200" dirty="0" smtClean="0"/>
              <a:t>이야기</a:t>
            </a:r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42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68366" y="244313"/>
              <a:ext cx="35269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7-2  </a:t>
              </a:r>
              <a:r>
                <a:rPr lang="en-US" altLang="ko-KR" dirty="0"/>
                <a:t>while</a:t>
              </a:r>
              <a:r>
                <a:rPr lang="ko-KR" altLang="en-US" dirty="0"/>
                <a:t>문에 의한 문장의 반복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43870" y="962850"/>
            <a:ext cx="1172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while</a:t>
            </a:r>
            <a:r>
              <a:rPr lang="ko-KR" altLang="en-US" b="1" dirty="0" smtClean="0"/>
              <a:t>문의 중첩</a:t>
            </a:r>
            <a:endParaRPr lang="en-US" altLang="ko-KR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180623" y="1813810"/>
            <a:ext cx="6834774" cy="4907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a= </a:t>
            </a:r>
            <a:r>
              <a:rPr lang="en-US" altLang="ko-KR" sz="1400" b="1" dirty="0">
                <a:solidFill>
                  <a:schemeClr val="tx1"/>
                </a:solidFill>
              </a:rPr>
              <a:t>0 ,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b </a:t>
            </a:r>
            <a:r>
              <a:rPr lang="en-US" altLang="ko-KR" sz="1400" b="1" dirty="0">
                <a:solidFill>
                  <a:schemeClr val="tx1"/>
                </a:solidFill>
              </a:rPr>
              <a:t>= 0;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while (a&lt;3</a:t>
            </a:r>
            <a:r>
              <a:rPr lang="en-US" altLang="ko-KR" sz="1400" b="1" dirty="0">
                <a:solidFill>
                  <a:schemeClr val="tx1"/>
                </a:solidFill>
              </a:rPr>
              <a:t>) 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{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(“*** </a:t>
            </a:r>
            <a:r>
              <a:rPr lang="ko-KR" altLang="en-US" sz="1400" b="1" dirty="0">
                <a:solidFill>
                  <a:schemeClr val="tx1"/>
                </a:solidFill>
              </a:rPr>
              <a:t>현재 </a:t>
            </a:r>
            <a:r>
              <a:rPr lang="en-US" altLang="ko-KR" sz="1400" b="1" dirty="0" err="1">
                <a:solidFill>
                  <a:schemeClr val="tx1"/>
                </a:solidFill>
              </a:rPr>
              <a:t>a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b="1" dirty="0">
                <a:solidFill>
                  <a:schemeClr val="tx1"/>
                </a:solidFill>
              </a:rPr>
              <a:t>%d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***\n”, </a:t>
            </a:r>
            <a:r>
              <a:rPr lang="en-US" altLang="ko-KR" sz="1400" b="1" dirty="0">
                <a:solidFill>
                  <a:schemeClr val="tx1"/>
                </a:solidFill>
              </a:rPr>
              <a:t>a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);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while(b&lt;2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{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("*** </a:t>
            </a:r>
            <a:r>
              <a:rPr lang="ko-KR" altLang="en-US" sz="1400" b="1" dirty="0">
                <a:solidFill>
                  <a:schemeClr val="tx1"/>
                </a:solidFill>
              </a:rPr>
              <a:t>현재 </a:t>
            </a:r>
            <a:r>
              <a:rPr lang="en-US" altLang="ko-KR" sz="1400" b="1" dirty="0" err="1">
                <a:solidFill>
                  <a:schemeClr val="tx1"/>
                </a:solidFill>
              </a:rPr>
              <a:t>b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b="1" dirty="0">
                <a:solidFill>
                  <a:schemeClr val="tx1"/>
                </a:solidFill>
              </a:rPr>
              <a:t>%d ***\n", b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);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b++;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}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a++;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b </a:t>
            </a:r>
            <a:r>
              <a:rPr lang="en-US" altLang="ko-KR" sz="1400" b="1" dirty="0">
                <a:solidFill>
                  <a:schemeClr val="tx1"/>
                </a:solidFill>
              </a:rPr>
              <a:t>= 0;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}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64349" y="4145704"/>
            <a:ext cx="218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*** </a:t>
            </a:r>
            <a:r>
              <a:rPr lang="ko-KR" altLang="en-US" b="1" dirty="0" smtClean="0"/>
              <a:t>현재 </a:t>
            </a:r>
            <a:r>
              <a:rPr lang="en-US" altLang="ko-KR" b="1" dirty="0" smtClean="0"/>
              <a:t>a</a:t>
            </a:r>
            <a:r>
              <a:rPr lang="ko-KR" altLang="en-US" b="1" dirty="0" smtClean="0"/>
              <a:t>는 </a:t>
            </a:r>
            <a:r>
              <a:rPr lang="en-US" altLang="ko-KR" b="1" dirty="0" smtClean="0"/>
              <a:t>0 ***</a:t>
            </a:r>
          </a:p>
          <a:p>
            <a:r>
              <a:rPr lang="en-US" altLang="ko-KR" b="1" dirty="0"/>
              <a:t>*** </a:t>
            </a:r>
            <a:r>
              <a:rPr lang="ko-KR" altLang="en-US" b="1" dirty="0"/>
              <a:t>현재 </a:t>
            </a:r>
            <a:r>
              <a:rPr lang="en-US" altLang="ko-KR" b="1" dirty="0" smtClean="0"/>
              <a:t>b</a:t>
            </a:r>
            <a:r>
              <a:rPr lang="ko-KR" altLang="en-US" b="1" dirty="0" smtClean="0"/>
              <a:t>는 </a:t>
            </a:r>
            <a:r>
              <a:rPr lang="en-US" altLang="ko-KR" b="1" dirty="0"/>
              <a:t>0 ***</a:t>
            </a:r>
          </a:p>
          <a:p>
            <a:r>
              <a:rPr lang="en-US" altLang="ko-KR" b="1" dirty="0"/>
              <a:t>*** </a:t>
            </a:r>
            <a:r>
              <a:rPr lang="ko-KR" altLang="en-US" b="1" dirty="0"/>
              <a:t>현재 </a:t>
            </a:r>
            <a:r>
              <a:rPr lang="en-US" altLang="ko-KR" b="1" dirty="0" smtClean="0"/>
              <a:t>b</a:t>
            </a:r>
            <a:r>
              <a:rPr lang="ko-KR" altLang="en-US" b="1" dirty="0" smtClean="0"/>
              <a:t>는 </a:t>
            </a:r>
            <a:r>
              <a:rPr lang="en-US" altLang="ko-KR" b="1" dirty="0" smtClean="0"/>
              <a:t>1 </a:t>
            </a:r>
            <a:r>
              <a:rPr lang="en-US" altLang="ko-KR" b="1" dirty="0"/>
              <a:t>***</a:t>
            </a:r>
          </a:p>
          <a:p>
            <a:r>
              <a:rPr lang="en-US" altLang="ko-KR" b="1" dirty="0"/>
              <a:t>*** </a:t>
            </a:r>
            <a:r>
              <a:rPr lang="ko-KR" altLang="en-US" b="1" dirty="0"/>
              <a:t>현재 </a:t>
            </a:r>
            <a:r>
              <a:rPr lang="en-US" altLang="ko-KR" b="1" dirty="0"/>
              <a:t>a</a:t>
            </a:r>
            <a:r>
              <a:rPr lang="ko-KR" altLang="en-US" b="1" dirty="0"/>
              <a:t>는 </a:t>
            </a:r>
            <a:r>
              <a:rPr lang="en-US" altLang="ko-KR" b="1" dirty="0" smtClean="0"/>
              <a:t>1 </a:t>
            </a:r>
            <a:r>
              <a:rPr lang="en-US" altLang="ko-KR" b="1" dirty="0"/>
              <a:t>***</a:t>
            </a:r>
          </a:p>
          <a:p>
            <a:r>
              <a:rPr lang="en-US" altLang="ko-KR" b="1" dirty="0"/>
              <a:t>*** </a:t>
            </a:r>
            <a:r>
              <a:rPr lang="ko-KR" altLang="en-US" b="1" dirty="0"/>
              <a:t>현재 </a:t>
            </a:r>
            <a:r>
              <a:rPr lang="en-US" altLang="ko-KR" b="1" dirty="0" smtClean="0"/>
              <a:t>b</a:t>
            </a:r>
            <a:r>
              <a:rPr lang="ko-KR" altLang="en-US" b="1" dirty="0" smtClean="0"/>
              <a:t>는 </a:t>
            </a:r>
            <a:r>
              <a:rPr lang="en-US" altLang="ko-KR" b="1" dirty="0"/>
              <a:t>0 ***</a:t>
            </a:r>
          </a:p>
          <a:p>
            <a:r>
              <a:rPr lang="en-US" altLang="ko-KR" b="1" dirty="0"/>
              <a:t>*** </a:t>
            </a:r>
            <a:r>
              <a:rPr lang="ko-KR" altLang="en-US" b="1" dirty="0"/>
              <a:t>현재 </a:t>
            </a:r>
            <a:r>
              <a:rPr lang="en-US" altLang="ko-KR" b="1" dirty="0" smtClean="0"/>
              <a:t>b</a:t>
            </a:r>
            <a:r>
              <a:rPr lang="ko-KR" altLang="en-US" b="1" dirty="0" smtClean="0"/>
              <a:t>는 </a:t>
            </a:r>
            <a:r>
              <a:rPr lang="en-US" altLang="ko-KR" b="1" dirty="0" smtClean="0"/>
              <a:t>1 </a:t>
            </a:r>
            <a:r>
              <a:rPr lang="en-US" altLang="ko-KR" b="1" dirty="0"/>
              <a:t>***</a:t>
            </a:r>
          </a:p>
          <a:p>
            <a:r>
              <a:rPr lang="en-US" altLang="ko-KR" b="1" dirty="0"/>
              <a:t>*** </a:t>
            </a:r>
            <a:r>
              <a:rPr lang="ko-KR" altLang="en-US" b="1" dirty="0"/>
              <a:t>현재 </a:t>
            </a:r>
            <a:r>
              <a:rPr lang="en-US" altLang="ko-KR" b="1" dirty="0"/>
              <a:t>a</a:t>
            </a:r>
            <a:r>
              <a:rPr lang="ko-KR" altLang="en-US" b="1" dirty="0"/>
              <a:t>는 </a:t>
            </a:r>
            <a:r>
              <a:rPr lang="en-US" altLang="ko-KR" b="1" dirty="0" smtClean="0"/>
              <a:t>2 </a:t>
            </a:r>
            <a:r>
              <a:rPr lang="en-US" altLang="ko-KR" b="1" dirty="0"/>
              <a:t>***</a:t>
            </a:r>
          </a:p>
          <a:p>
            <a:r>
              <a:rPr lang="en-US" altLang="ko-KR" b="1" dirty="0"/>
              <a:t>*** </a:t>
            </a:r>
            <a:r>
              <a:rPr lang="ko-KR" altLang="en-US" b="1" dirty="0"/>
              <a:t>현재 </a:t>
            </a:r>
            <a:r>
              <a:rPr lang="en-US" altLang="ko-KR" b="1" dirty="0" smtClean="0"/>
              <a:t>b</a:t>
            </a:r>
            <a:r>
              <a:rPr lang="ko-KR" altLang="en-US" b="1" dirty="0" smtClean="0"/>
              <a:t>는 </a:t>
            </a:r>
            <a:r>
              <a:rPr lang="en-US" altLang="ko-KR" b="1" dirty="0"/>
              <a:t>0 ***</a:t>
            </a:r>
          </a:p>
          <a:p>
            <a:r>
              <a:rPr lang="en-US" altLang="ko-KR" b="1" dirty="0"/>
              <a:t>*** </a:t>
            </a:r>
            <a:r>
              <a:rPr lang="ko-KR" altLang="en-US" b="1" dirty="0"/>
              <a:t>현재 </a:t>
            </a:r>
            <a:r>
              <a:rPr lang="en-US" altLang="ko-KR" b="1" dirty="0" smtClean="0"/>
              <a:t>b</a:t>
            </a:r>
            <a:r>
              <a:rPr lang="ko-KR" altLang="en-US" b="1" dirty="0" smtClean="0"/>
              <a:t>는 </a:t>
            </a:r>
            <a:r>
              <a:rPr lang="en-US" altLang="ko-KR" b="1" dirty="0" smtClean="0"/>
              <a:t>1 ***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17" y="1437075"/>
            <a:ext cx="2657980" cy="26037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08016" y="948690"/>
            <a:ext cx="4483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와일문에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와일문을</a:t>
            </a:r>
            <a:r>
              <a:rPr lang="ko-KR" altLang="en-US" b="1" dirty="0" smtClean="0"/>
              <a:t> 사용시 예제와 같이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1. a</a:t>
            </a:r>
            <a:r>
              <a:rPr lang="ko-KR" altLang="en-US" b="1" dirty="0" smtClean="0"/>
              <a:t>가 시작 </a:t>
            </a:r>
            <a:r>
              <a:rPr lang="en-US" altLang="ko-KR" b="1" dirty="0" smtClean="0"/>
              <a:t>0</a:t>
            </a:r>
            <a:endParaRPr lang="en-US" altLang="ko-KR" b="1" dirty="0"/>
          </a:p>
          <a:p>
            <a:r>
              <a:rPr lang="en-US" altLang="ko-KR" b="1" dirty="0"/>
              <a:t>	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화면출력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2. b</a:t>
            </a:r>
            <a:r>
              <a:rPr lang="ko-KR" altLang="en-US" b="1" dirty="0" smtClean="0"/>
              <a:t>가 증가 </a:t>
            </a:r>
            <a:r>
              <a:rPr lang="ko-KR" altLang="en-US" b="1" dirty="0" err="1" smtClean="0"/>
              <a:t>끝날때까지</a:t>
            </a:r>
            <a:r>
              <a:rPr lang="ko-KR" altLang="en-US" b="1" dirty="0" smtClean="0"/>
              <a:t> 루프 </a:t>
            </a:r>
            <a:endParaRPr lang="en-US" altLang="ko-KR" b="1" dirty="0" smtClean="0"/>
          </a:p>
          <a:p>
            <a:r>
              <a:rPr lang="en-US" altLang="ko-KR" b="1" dirty="0"/>
              <a:t>	(</a:t>
            </a:r>
            <a:r>
              <a:rPr lang="ko-KR" altLang="en-US" b="1" dirty="0"/>
              <a:t>화면출력</a:t>
            </a:r>
            <a:r>
              <a:rPr lang="en-US" altLang="ko-KR" b="1" dirty="0"/>
              <a:t>/b</a:t>
            </a:r>
            <a:r>
              <a:rPr lang="ko-KR" altLang="en-US" b="1" dirty="0"/>
              <a:t>값 초기화</a:t>
            </a:r>
            <a:r>
              <a:rPr lang="en-US" altLang="ko-KR" b="1" dirty="0"/>
              <a:t>)</a:t>
            </a:r>
          </a:p>
          <a:p>
            <a:r>
              <a:rPr lang="en-US" altLang="ko-KR" b="1" dirty="0" smtClean="0"/>
              <a:t>3. a </a:t>
            </a:r>
            <a:r>
              <a:rPr lang="ko-KR" altLang="en-US" b="1" dirty="0" smtClean="0"/>
              <a:t>값 증가 </a:t>
            </a:r>
            <a:r>
              <a:rPr lang="en-US" altLang="ko-KR" b="1" dirty="0" smtClean="0"/>
              <a:t>1</a:t>
            </a:r>
          </a:p>
          <a:p>
            <a:r>
              <a:rPr lang="en-US" altLang="ko-KR" b="1" dirty="0" smtClean="0"/>
              <a:t>	</a:t>
            </a:r>
            <a:r>
              <a:rPr lang="en-US" altLang="ko-KR" b="1" dirty="0"/>
              <a:t>(</a:t>
            </a:r>
            <a:r>
              <a:rPr lang="ko-KR" altLang="en-US" b="1" dirty="0"/>
              <a:t>화면출력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r>
              <a:rPr lang="en-US" altLang="ko-KR" b="1" dirty="0"/>
              <a:t>5</a:t>
            </a:r>
            <a:r>
              <a:rPr lang="en-US" altLang="ko-KR" b="1" dirty="0" smtClean="0"/>
              <a:t>. b </a:t>
            </a:r>
            <a:r>
              <a:rPr lang="ko-KR" altLang="en-US" b="1" dirty="0" smtClean="0"/>
              <a:t>값 </a:t>
            </a:r>
            <a:r>
              <a:rPr lang="ko-KR" altLang="en-US" b="1" dirty="0"/>
              <a:t>증가 </a:t>
            </a:r>
            <a:r>
              <a:rPr lang="ko-KR" altLang="en-US" b="1" dirty="0" smtClean="0"/>
              <a:t>끝날 때 까지 </a:t>
            </a:r>
            <a:r>
              <a:rPr lang="ko-KR" altLang="en-US" b="1" dirty="0"/>
              <a:t>루프 </a:t>
            </a:r>
            <a:endParaRPr lang="en-US" altLang="ko-KR" b="1" dirty="0" smtClean="0"/>
          </a:p>
          <a:p>
            <a:r>
              <a:rPr lang="en-US" altLang="ko-KR" b="1" dirty="0"/>
              <a:t>	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화면출력</a:t>
            </a:r>
            <a:r>
              <a:rPr lang="en-US" altLang="ko-KR" b="1" dirty="0" smtClean="0"/>
              <a:t>/b</a:t>
            </a:r>
            <a:r>
              <a:rPr lang="ko-KR" altLang="en-US" b="1" dirty="0" smtClean="0"/>
              <a:t>값 초기화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6. a</a:t>
            </a:r>
            <a:r>
              <a:rPr lang="ko-KR" altLang="en-US" b="1" dirty="0" smtClean="0"/>
              <a:t>값 증가 </a:t>
            </a:r>
            <a:r>
              <a:rPr lang="en-US" altLang="ko-KR" b="1" dirty="0" smtClean="0"/>
              <a:t>2</a:t>
            </a:r>
          </a:p>
          <a:p>
            <a:r>
              <a:rPr lang="en-US" altLang="ko-KR" b="1" dirty="0" smtClean="0"/>
              <a:t>	(</a:t>
            </a:r>
            <a:r>
              <a:rPr lang="ko-KR" altLang="en-US" b="1" dirty="0" smtClean="0"/>
              <a:t>화면출력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7. </a:t>
            </a:r>
            <a:r>
              <a:rPr lang="en-US" altLang="ko-KR" b="1" dirty="0"/>
              <a:t>b </a:t>
            </a:r>
            <a:r>
              <a:rPr lang="ko-KR" altLang="en-US" b="1" dirty="0"/>
              <a:t>값 증가 끝날 때 까지 루프 </a:t>
            </a:r>
            <a:endParaRPr lang="en-US" altLang="ko-KR" b="1" dirty="0"/>
          </a:p>
          <a:p>
            <a:r>
              <a:rPr lang="en-US" altLang="ko-KR" b="1" dirty="0"/>
              <a:t>	(</a:t>
            </a:r>
            <a:r>
              <a:rPr lang="ko-KR" altLang="en-US" b="1" dirty="0"/>
              <a:t>화면출력</a:t>
            </a:r>
            <a:r>
              <a:rPr lang="en-US" altLang="ko-KR" b="1" dirty="0"/>
              <a:t>/b</a:t>
            </a:r>
            <a:r>
              <a:rPr lang="ko-KR" altLang="en-US" b="1" dirty="0"/>
              <a:t>값 초기화</a:t>
            </a:r>
            <a:r>
              <a:rPr lang="en-US" altLang="ko-KR" b="1" dirty="0"/>
              <a:t>)</a:t>
            </a:r>
          </a:p>
          <a:p>
            <a:r>
              <a:rPr lang="en-US" altLang="ko-KR" b="1" dirty="0" smtClean="0"/>
              <a:t>8. a</a:t>
            </a:r>
            <a:r>
              <a:rPr lang="ko-KR" altLang="en-US" b="1" dirty="0" smtClean="0"/>
              <a:t>값 증가 </a:t>
            </a:r>
            <a:r>
              <a:rPr lang="en-US" altLang="ko-KR" b="1" dirty="0" smtClean="0"/>
              <a:t>3</a:t>
            </a:r>
          </a:p>
          <a:p>
            <a:r>
              <a:rPr lang="en-US" altLang="ko-KR" b="1" dirty="0"/>
              <a:t>	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화면출력 없음</a:t>
            </a:r>
            <a:r>
              <a:rPr lang="en-US" altLang="ko-KR" b="1" dirty="0" smtClean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7423" y="5756494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b=0; </a:t>
            </a:r>
            <a:r>
              <a:rPr lang="ko-KR" altLang="en-US" b="1" dirty="0" smtClean="0">
                <a:solidFill>
                  <a:srgbClr val="FF0000"/>
                </a:solidFill>
              </a:rPr>
              <a:t>이 값은 바깥쪽에 것을 돌리기 위해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092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2-2 </a:t>
              </a:r>
              <a:r>
                <a:rPr lang="ko-KR" altLang="en-US" dirty="0" smtClean="0"/>
                <a:t>주석에 대한 이해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20978" y="1347220"/>
            <a:ext cx="54681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주석이란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프로그래머에게 메모 의 가능을 부여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컴파일러는 주석을 없는 것으로 간주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주석을 삽입 함으로 인해 프로그램의 </a:t>
            </a:r>
            <a:r>
              <a:rPr lang="ko-KR" altLang="en-US" dirty="0" err="1" smtClean="0"/>
              <a:t>가독성</a:t>
            </a:r>
            <a:r>
              <a:rPr lang="ko-KR" altLang="en-US" dirty="0" smtClean="0"/>
              <a:t> 증가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선택이 아닌 필수</a:t>
            </a:r>
            <a:r>
              <a:rPr lang="en-US" altLang="ko-KR" dirty="0" smtClean="0"/>
              <a:t>!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11250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140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71298" y="6581001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/>
              <a:t>7-2 </a:t>
            </a:r>
            <a:r>
              <a:rPr lang="en-US" altLang="ko-KR" sz="1200" dirty="0" err="1"/>
              <a:t>printf</a:t>
            </a:r>
            <a:r>
              <a:rPr lang="en-US" altLang="ko-KR" sz="1200" dirty="0"/>
              <a:t> </a:t>
            </a:r>
            <a:r>
              <a:rPr lang="ko-KR" altLang="en-US" sz="1200" dirty="0"/>
              <a:t>함수 </a:t>
            </a:r>
            <a:r>
              <a:rPr lang="ko-KR" altLang="en-US" sz="1200" dirty="0" smtClean="0"/>
              <a:t>이야기</a:t>
            </a:r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42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68366" y="244313"/>
              <a:ext cx="35269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7-2  </a:t>
              </a:r>
              <a:r>
                <a:rPr lang="en-US" altLang="ko-KR" dirty="0"/>
                <a:t>while</a:t>
              </a:r>
              <a:r>
                <a:rPr lang="ko-KR" altLang="en-US" dirty="0"/>
                <a:t>문에 의한 문장의 반복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43870" y="962850"/>
            <a:ext cx="1172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while</a:t>
            </a:r>
            <a:r>
              <a:rPr lang="ko-KR" altLang="en-US" b="1" dirty="0" smtClean="0"/>
              <a:t>문의 중첩</a:t>
            </a:r>
            <a:endParaRPr lang="en-US" altLang="ko-KR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180623" y="1813810"/>
            <a:ext cx="6834774" cy="4907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a= </a:t>
            </a:r>
            <a:r>
              <a:rPr lang="en-US" altLang="ko-KR" sz="1400" b="1" dirty="0">
                <a:solidFill>
                  <a:schemeClr val="tx1"/>
                </a:solidFill>
              </a:rPr>
              <a:t>0 ,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b </a:t>
            </a:r>
            <a:r>
              <a:rPr lang="en-US" altLang="ko-KR" sz="1400" b="1" dirty="0">
                <a:solidFill>
                  <a:schemeClr val="tx1"/>
                </a:solidFill>
              </a:rPr>
              <a:t>= 0;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while (a&lt;3</a:t>
            </a:r>
            <a:r>
              <a:rPr lang="en-US" altLang="ko-KR" sz="1400" b="1" dirty="0">
                <a:solidFill>
                  <a:schemeClr val="tx1"/>
                </a:solidFill>
              </a:rPr>
              <a:t>) 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{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(“*** </a:t>
            </a:r>
            <a:r>
              <a:rPr lang="ko-KR" altLang="en-US" sz="1400" b="1" dirty="0">
                <a:solidFill>
                  <a:schemeClr val="tx1"/>
                </a:solidFill>
              </a:rPr>
              <a:t>현재 </a:t>
            </a:r>
            <a:r>
              <a:rPr lang="en-US" altLang="ko-KR" sz="1400" b="1" dirty="0" err="1">
                <a:solidFill>
                  <a:schemeClr val="tx1"/>
                </a:solidFill>
              </a:rPr>
              <a:t>a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b="1" dirty="0">
                <a:solidFill>
                  <a:schemeClr val="tx1"/>
                </a:solidFill>
              </a:rPr>
              <a:t>%d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***\n”, </a:t>
            </a:r>
            <a:r>
              <a:rPr lang="en-US" altLang="ko-KR" sz="1400" b="1" dirty="0">
                <a:solidFill>
                  <a:schemeClr val="tx1"/>
                </a:solidFill>
              </a:rPr>
              <a:t>a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);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while(b&lt;2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{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(" </a:t>
            </a:r>
            <a:r>
              <a:rPr lang="ko-KR" altLang="en-US" sz="1400" b="1" dirty="0">
                <a:solidFill>
                  <a:schemeClr val="tx1"/>
                </a:solidFill>
              </a:rPr>
              <a:t>현재 </a:t>
            </a:r>
            <a:r>
              <a:rPr lang="en-US" altLang="ko-KR" sz="1400" b="1" dirty="0" err="1">
                <a:solidFill>
                  <a:schemeClr val="tx1"/>
                </a:solidFill>
              </a:rPr>
              <a:t>b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b="1" dirty="0">
                <a:solidFill>
                  <a:schemeClr val="tx1"/>
                </a:solidFill>
              </a:rPr>
              <a:t>%d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\</a:t>
            </a:r>
            <a:r>
              <a:rPr lang="en-US" altLang="ko-KR" sz="1400" b="1" dirty="0">
                <a:solidFill>
                  <a:schemeClr val="tx1"/>
                </a:solidFill>
              </a:rPr>
              <a:t>n", b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);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b++;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}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a++;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// b </a:t>
            </a:r>
            <a:r>
              <a:rPr lang="en-US" altLang="ko-KR" sz="1400" b="1" dirty="0">
                <a:solidFill>
                  <a:srgbClr val="00B050"/>
                </a:solidFill>
              </a:rPr>
              <a:t>= 0;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}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08016" y="948690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b=0 </a:t>
            </a:r>
            <a:r>
              <a:rPr lang="ko-KR" altLang="en-US" b="1" dirty="0" smtClean="0"/>
              <a:t>가 </a:t>
            </a:r>
            <a:r>
              <a:rPr lang="ko-KR" altLang="en-US" b="1" dirty="0" err="1" smtClean="0"/>
              <a:t>없을때</a:t>
            </a:r>
            <a:r>
              <a:rPr lang="ko-KR" altLang="en-US" b="1" dirty="0" smtClean="0"/>
              <a:t> 나타나는 현상</a:t>
            </a:r>
            <a:endParaRPr lang="en-US" altLang="ko-KR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07423" y="5756494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b=0; </a:t>
            </a:r>
            <a:r>
              <a:rPr lang="ko-KR" altLang="en-US" b="1" dirty="0" smtClean="0">
                <a:solidFill>
                  <a:srgbClr val="FF0000"/>
                </a:solidFill>
              </a:rPr>
              <a:t>이 값은 바깥쪽에 것을 돌리기 위해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59" y="1813810"/>
            <a:ext cx="2670038" cy="19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37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141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68366" y="244313"/>
              <a:ext cx="35269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7-2  </a:t>
              </a:r>
              <a:r>
                <a:rPr lang="en-US" altLang="ko-KR" dirty="0"/>
                <a:t>while</a:t>
              </a:r>
              <a:r>
                <a:rPr lang="ko-KR" altLang="en-US" dirty="0"/>
                <a:t>문에 의한 문장의 반복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3870" y="962850"/>
            <a:ext cx="1172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while</a:t>
            </a:r>
            <a:r>
              <a:rPr lang="ko-KR" altLang="en-US" b="1" dirty="0" smtClean="0"/>
              <a:t>문의 순서도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704" y="1921803"/>
            <a:ext cx="5998896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3075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142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71298" y="6581001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/>
              <a:t>7-2 </a:t>
            </a:r>
            <a:r>
              <a:rPr lang="en-US" altLang="ko-KR" sz="1200" dirty="0" err="1"/>
              <a:t>printf</a:t>
            </a:r>
            <a:r>
              <a:rPr lang="en-US" altLang="ko-KR" sz="1200" dirty="0"/>
              <a:t> </a:t>
            </a:r>
            <a:r>
              <a:rPr lang="ko-KR" altLang="en-US" sz="1200" dirty="0"/>
              <a:t>함수 </a:t>
            </a:r>
            <a:r>
              <a:rPr lang="ko-KR" altLang="en-US" sz="1200" dirty="0" smtClean="0"/>
              <a:t>이야기</a:t>
            </a:r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42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68366" y="244313"/>
              <a:ext cx="35269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7-2  </a:t>
              </a:r>
              <a:r>
                <a:rPr lang="en-US" altLang="ko-KR" dirty="0"/>
                <a:t>while</a:t>
              </a:r>
              <a:r>
                <a:rPr lang="ko-KR" altLang="en-US" dirty="0"/>
                <a:t>문에 의한 문장의 반복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43870" y="962850"/>
            <a:ext cx="1172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while</a:t>
            </a:r>
            <a:r>
              <a:rPr lang="ko-KR" altLang="en-US" b="1" dirty="0" smtClean="0"/>
              <a:t>문의 중첩</a:t>
            </a:r>
            <a:endParaRPr lang="en-US" altLang="ko-KR" b="1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80623" y="1813810"/>
            <a:ext cx="6834774" cy="4907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{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 = 2;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j = 0;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while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&lt;10)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{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j </a:t>
            </a:r>
            <a:r>
              <a:rPr lang="en-US" altLang="ko-KR" sz="1400" b="1" dirty="0">
                <a:solidFill>
                  <a:schemeClr val="tx1"/>
                </a:solidFill>
              </a:rPr>
              <a:t>= 1;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	while </a:t>
            </a:r>
            <a:r>
              <a:rPr lang="en-US" altLang="ko-KR" sz="1400" b="1" dirty="0">
                <a:solidFill>
                  <a:schemeClr val="tx1"/>
                </a:solidFill>
              </a:rPr>
              <a:t>(j&lt;10)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	{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pt-BR" altLang="ko-KR" sz="1400" b="1" dirty="0" smtClean="0">
                <a:solidFill>
                  <a:schemeClr val="tx1"/>
                </a:solidFill>
              </a:rPr>
              <a:t>			printf</a:t>
            </a:r>
            <a:r>
              <a:rPr lang="pt-BR" altLang="ko-KR" sz="1400" b="1" dirty="0">
                <a:solidFill>
                  <a:schemeClr val="tx1"/>
                </a:solidFill>
              </a:rPr>
              <a:t>("%d*%d=%d \n",i,j,i*j);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	j</a:t>
            </a:r>
            <a:r>
              <a:rPr lang="en-US" altLang="ko-KR" sz="1400" b="1" dirty="0">
                <a:solidFill>
                  <a:schemeClr val="tx1"/>
                </a:solidFill>
              </a:rPr>
              <a:t>++;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	}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++;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}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}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2599279"/>
            <a:ext cx="7905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215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143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68366" y="244313"/>
              <a:ext cx="39966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7-3 do~ </a:t>
              </a:r>
              <a:r>
                <a:rPr lang="en-US" altLang="ko-KR" dirty="0"/>
                <a:t>while</a:t>
              </a:r>
              <a:r>
                <a:rPr lang="ko-KR" altLang="en-US" dirty="0"/>
                <a:t>문에 의한 문장의 반복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3870" y="962850"/>
            <a:ext cx="11729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do~while</a:t>
            </a:r>
            <a:r>
              <a:rPr lang="ko-KR" altLang="en-US" b="1" dirty="0"/>
              <a:t> </a:t>
            </a:r>
            <a:r>
              <a:rPr lang="ko-KR" altLang="en-US" b="1" dirty="0" smtClean="0"/>
              <a:t>문과 </a:t>
            </a:r>
            <a:r>
              <a:rPr lang="en-US" altLang="ko-KR" b="1" dirty="0" smtClean="0"/>
              <a:t>while </a:t>
            </a:r>
            <a:r>
              <a:rPr lang="ko-KR" altLang="en-US" b="1" dirty="0" smtClean="0"/>
              <a:t>문의 차이점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en-US" altLang="ko-KR" b="1" dirty="0" err="1" smtClean="0"/>
              <a:t>do~while</a:t>
            </a:r>
            <a:r>
              <a:rPr lang="ko-KR" altLang="en-US" b="1" dirty="0" smtClean="0"/>
              <a:t>문은 </a:t>
            </a:r>
            <a:r>
              <a:rPr lang="ko-KR" altLang="en-US" b="1" dirty="0" smtClean="0">
                <a:solidFill>
                  <a:srgbClr val="FF0000"/>
                </a:solidFill>
              </a:rPr>
              <a:t>일단 한번 실행하고 나서 조건 검사를 진행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while </a:t>
            </a:r>
            <a:r>
              <a:rPr lang="ko-KR" altLang="en-US" b="1" dirty="0" smtClean="0">
                <a:solidFill>
                  <a:srgbClr val="FF0000"/>
                </a:solidFill>
              </a:rPr>
              <a:t>먼저 조건 부터 검사 하고 실행이 되었고 두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와일은</a:t>
            </a:r>
            <a:r>
              <a:rPr lang="ko-KR" altLang="en-US" b="1" dirty="0" smtClean="0">
                <a:solidFill>
                  <a:srgbClr val="FF0000"/>
                </a:solidFill>
              </a:rPr>
              <a:t> 먼저 실행하고 나서 반복 조건이 만족 하는지 검사함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413825" y="2533650"/>
            <a:ext cx="9678442" cy="3966254"/>
            <a:chOff x="413825" y="1786187"/>
            <a:chExt cx="11459238" cy="471371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24606" t="40588" r="17935" b="16379"/>
            <a:stretch/>
          </p:blipFill>
          <p:spPr>
            <a:xfrm>
              <a:off x="413825" y="1786187"/>
              <a:ext cx="11459238" cy="471371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8098857" y="4252711"/>
              <a:ext cx="3766685" cy="15719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ysClr val="windowText" lastClr="000000"/>
                  </a:solidFill>
                </a:rPr>
                <a:t>일단 한번 </a:t>
              </a:r>
              <a:r>
                <a:rPr lang="en-US" altLang="ko-KR" sz="1600" b="1" dirty="0" smtClean="0">
                  <a:solidFill>
                    <a:sysClr val="windowText" lastClr="000000"/>
                  </a:solidFill>
                </a:rPr>
                <a:t>“ </a:t>
              </a:r>
              <a:r>
                <a:rPr lang="en-US" altLang="ko-KR" sz="1600" b="1" dirty="0" err="1" smtClean="0">
                  <a:solidFill>
                    <a:sysClr val="windowText" lastClr="000000"/>
                  </a:solidFill>
                </a:rPr>
                <a:t>printf</a:t>
              </a:r>
              <a:r>
                <a:rPr lang="en-US" altLang="ko-KR" sz="1600" b="1" dirty="0" smtClean="0">
                  <a:solidFill>
                    <a:sysClr val="windowText" lastClr="000000"/>
                  </a:solidFill>
                </a:rPr>
                <a:t>( )</a:t>
              </a:r>
              <a:r>
                <a:rPr lang="ko-KR" altLang="en-US" sz="1600" b="1" dirty="0" smtClean="0">
                  <a:solidFill>
                    <a:sysClr val="windowText" lastClr="000000"/>
                  </a:solidFill>
                </a:rPr>
                <a:t>와 </a:t>
              </a:r>
              <a:r>
                <a:rPr lang="en-US" altLang="ko-KR" sz="1600" b="1" dirty="0" err="1">
                  <a:solidFill>
                    <a:sysClr val="windowText" lastClr="000000"/>
                  </a:solidFill>
                </a:rPr>
                <a:t>i</a:t>
              </a:r>
              <a:r>
                <a:rPr lang="en-US" altLang="ko-KR" sz="1600" b="1" dirty="0" smtClean="0">
                  <a:solidFill>
                    <a:sysClr val="windowText" lastClr="000000"/>
                  </a:solidFill>
                </a:rPr>
                <a:t>++”</a:t>
              </a:r>
            </a:p>
            <a:p>
              <a:r>
                <a:rPr lang="ko-KR" altLang="en-US" sz="1600" b="1" dirty="0" err="1" smtClean="0">
                  <a:solidFill>
                    <a:sysClr val="windowText" lastClr="000000"/>
                  </a:solidFill>
                </a:rPr>
                <a:t>를</a:t>
              </a:r>
              <a:r>
                <a:rPr lang="ko-KR" altLang="en-US" sz="1600" b="1" dirty="0" smtClean="0">
                  <a:solidFill>
                    <a:sysClr val="windowText" lastClr="000000"/>
                  </a:solidFill>
                </a:rPr>
                <a:t> 실행 후 </a:t>
              </a:r>
              <a:r>
                <a:rPr lang="en-US" altLang="ko-KR" sz="1600" b="1" dirty="0" smtClean="0">
                  <a:solidFill>
                    <a:sysClr val="windowText" lastClr="000000"/>
                  </a:solidFill>
                </a:rPr>
                <a:t>“</a:t>
              </a:r>
              <a:r>
                <a:rPr lang="en-US" altLang="ko-KR" sz="1600" b="1" dirty="0" err="1" smtClean="0">
                  <a:solidFill>
                    <a:sysClr val="windowText" lastClr="000000"/>
                  </a:solidFill>
                </a:rPr>
                <a:t>i</a:t>
              </a:r>
              <a:r>
                <a:rPr lang="en-US" altLang="ko-KR" sz="1600" b="1" dirty="0" smtClean="0">
                  <a:solidFill>
                    <a:sysClr val="windowText" lastClr="000000"/>
                  </a:solidFill>
                </a:rPr>
                <a:t> &lt;10” </a:t>
              </a:r>
            </a:p>
            <a:p>
              <a:r>
                <a:rPr lang="ko-KR" altLang="en-US" sz="1600" b="1" dirty="0" smtClean="0">
                  <a:solidFill>
                    <a:sysClr val="windowText" lastClr="000000"/>
                  </a:solidFill>
                </a:rPr>
                <a:t>이 만족되는 동안 </a:t>
              </a:r>
              <a:endParaRPr lang="en-US" altLang="ko-KR" sz="1600" b="1" dirty="0" smtClean="0">
                <a:solidFill>
                  <a:sysClr val="windowText" lastClr="000000"/>
                </a:solidFill>
              </a:endParaRPr>
            </a:p>
            <a:p>
              <a:r>
                <a:rPr lang="en-US" altLang="ko-KR" sz="1600" b="1" dirty="0" smtClean="0">
                  <a:solidFill>
                    <a:sysClr val="windowText" lastClr="000000"/>
                  </a:solidFill>
                </a:rPr>
                <a:t>“</a:t>
              </a:r>
              <a:r>
                <a:rPr lang="en-US" altLang="ko-KR" sz="1600" b="1" dirty="0" err="1" smtClean="0">
                  <a:solidFill>
                    <a:sysClr val="windowText" lastClr="000000"/>
                  </a:solidFill>
                </a:rPr>
                <a:t>printf</a:t>
              </a:r>
              <a:r>
                <a:rPr lang="en-US" altLang="ko-KR" sz="1600" b="1" dirty="0" smtClean="0">
                  <a:solidFill>
                    <a:sysClr val="windowText" lastClr="000000"/>
                  </a:solidFill>
                </a:rPr>
                <a:t>( ) </a:t>
              </a:r>
              <a:r>
                <a:rPr lang="ko-KR" altLang="en-US" sz="1600" b="1" dirty="0" smtClean="0">
                  <a:solidFill>
                    <a:sysClr val="windowText" lastClr="000000"/>
                  </a:solidFill>
                </a:rPr>
                <a:t>와 </a:t>
              </a:r>
              <a:r>
                <a:rPr lang="en-US" altLang="ko-KR" sz="1600" b="1" dirty="0" err="1" smtClean="0">
                  <a:solidFill>
                    <a:sysClr val="windowText" lastClr="000000"/>
                  </a:solidFill>
                </a:rPr>
                <a:t>i</a:t>
              </a:r>
              <a:r>
                <a:rPr lang="en-US" altLang="ko-KR" sz="1600" b="1" dirty="0" smtClean="0">
                  <a:solidFill>
                    <a:sysClr val="windowText" lastClr="000000"/>
                  </a:solidFill>
                </a:rPr>
                <a:t>++”</a:t>
              </a:r>
              <a:r>
                <a:rPr lang="ko-KR" altLang="en-US" sz="1600" b="1" dirty="0" smtClean="0">
                  <a:solidFill>
                    <a:sysClr val="windowText" lastClr="000000"/>
                  </a:solidFill>
                </a:rPr>
                <a:t>를 반복 실행하라</a:t>
              </a:r>
              <a:r>
                <a:rPr lang="en-US" altLang="ko-KR" sz="1600" b="1" dirty="0" smtClean="0">
                  <a:solidFill>
                    <a:sysClr val="windowText" lastClr="000000"/>
                  </a:solidFill>
                </a:rPr>
                <a:t>.</a:t>
              </a:r>
              <a:endParaRPr lang="ko-KR" altLang="en-US" sz="16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102637" y="3942009"/>
              <a:ext cx="3996220" cy="25578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 smtClean="0">
                  <a:solidFill>
                    <a:sysClr val="windowText" lastClr="000000"/>
                  </a:solidFill>
                </a:rPr>
                <a:t>do</a:t>
              </a:r>
            </a:p>
            <a:p>
              <a:r>
                <a:rPr lang="en-US" altLang="ko-KR" sz="1400" b="1" dirty="0" smtClean="0">
                  <a:solidFill>
                    <a:sysClr val="windowText" lastClr="000000"/>
                  </a:solidFill>
                </a:rPr>
                <a:t>{</a:t>
              </a:r>
            </a:p>
            <a:p>
              <a:r>
                <a:rPr lang="en-US" altLang="ko-KR" sz="1400" b="1" dirty="0" err="1" smtClean="0">
                  <a:solidFill>
                    <a:sysClr val="windowText" lastClr="000000"/>
                  </a:solidFill>
                </a:rPr>
                <a:t>printf</a:t>
              </a:r>
              <a:r>
                <a:rPr lang="en-US" altLang="ko-KR" sz="1400" b="1" dirty="0" smtClean="0">
                  <a:solidFill>
                    <a:sysClr val="windowText" lastClr="000000"/>
                  </a:solidFill>
                </a:rPr>
                <a:t>(“%d*%d=%d\n”,</a:t>
              </a:r>
              <a:r>
                <a:rPr lang="en-US" altLang="ko-KR" sz="1400" b="1" dirty="0" err="1" smtClean="0">
                  <a:solidFill>
                    <a:sysClr val="windowText" lastClr="000000"/>
                  </a:solidFill>
                </a:rPr>
                <a:t>val,i,val</a:t>
              </a:r>
              <a:r>
                <a:rPr lang="en-US" altLang="ko-KR" sz="1400" b="1" dirty="0" smtClean="0">
                  <a:solidFill>
                    <a:sysClr val="windowText" lastClr="000000"/>
                  </a:solidFill>
                </a:rPr>
                <a:t>*</a:t>
              </a:r>
              <a:r>
                <a:rPr lang="en-US" altLang="ko-KR" sz="1400" b="1" dirty="0" err="1" smtClean="0">
                  <a:solidFill>
                    <a:sysClr val="windowText" lastClr="000000"/>
                  </a:solidFill>
                </a:rPr>
                <a:t>i</a:t>
              </a:r>
              <a:r>
                <a:rPr lang="en-US" altLang="ko-KR" sz="1400" b="1" dirty="0" smtClean="0">
                  <a:solidFill>
                    <a:sysClr val="windowText" lastClr="000000"/>
                  </a:solidFill>
                </a:rPr>
                <a:t>);</a:t>
              </a:r>
            </a:p>
            <a:p>
              <a:r>
                <a:rPr lang="en-US" altLang="ko-KR" sz="1400" b="1" dirty="0" err="1" smtClean="0">
                  <a:solidFill>
                    <a:sysClr val="windowText" lastClr="000000"/>
                  </a:solidFill>
                </a:rPr>
                <a:t>i</a:t>
              </a:r>
              <a:r>
                <a:rPr lang="en-US" altLang="ko-KR" sz="1400" b="1" dirty="0" smtClean="0">
                  <a:solidFill>
                    <a:sysClr val="windowText" lastClr="000000"/>
                  </a:solidFill>
                </a:rPr>
                <a:t>++;</a:t>
              </a:r>
            </a:p>
            <a:p>
              <a:r>
                <a:rPr lang="en-US" altLang="ko-KR" sz="1400" b="1" dirty="0" smtClean="0">
                  <a:solidFill>
                    <a:sysClr val="windowText" lastClr="000000"/>
                  </a:solidFill>
                </a:rPr>
                <a:t>} while(</a:t>
              </a:r>
              <a:r>
                <a:rPr lang="en-US" altLang="ko-KR" sz="1400" b="1" dirty="0" err="1" smtClean="0">
                  <a:solidFill>
                    <a:sysClr val="windowText" lastClr="000000"/>
                  </a:solidFill>
                </a:rPr>
                <a:t>i</a:t>
              </a:r>
              <a:r>
                <a:rPr lang="en-US" altLang="ko-KR" sz="1400" b="1" dirty="0" smtClean="0">
                  <a:solidFill>
                    <a:sysClr val="windowText" lastClr="000000"/>
                  </a:solidFill>
                </a:rPr>
                <a:t>&lt;10);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362450" y="2489302"/>
              <a:ext cx="3996220" cy="11817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ysClr val="windowText" lastClr="000000"/>
                  </a:solidFill>
                </a:rPr>
                <a:t>일단 루프를 한번 실행 후</a:t>
              </a:r>
              <a:endParaRPr lang="en-US" altLang="ko-KR" sz="1600" b="1" dirty="0" smtClean="0">
                <a:solidFill>
                  <a:sysClr val="windowText" lastClr="000000"/>
                </a:solidFill>
              </a:endParaRPr>
            </a:p>
            <a:p>
              <a:r>
                <a:rPr lang="en-US" altLang="ko-KR" sz="1600" b="1" dirty="0" smtClean="0">
                  <a:solidFill>
                    <a:sysClr val="windowText" lastClr="000000"/>
                  </a:solidFill>
                </a:rPr>
                <a:t>“</a:t>
              </a:r>
              <a:r>
                <a:rPr lang="ko-KR" altLang="en-US" sz="1600" b="1" dirty="0" smtClean="0">
                  <a:solidFill>
                    <a:sysClr val="windowText" lastClr="000000"/>
                  </a:solidFill>
                </a:rPr>
                <a:t>반복조건</a:t>
              </a:r>
              <a:r>
                <a:rPr lang="en-US" altLang="ko-KR" sz="1600" b="1" dirty="0" smtClean="0">
                  <a:solidFill>
                    <a:sysClr val="windowText" lastClr="000000"/>
                  </a:solidFill>
                </a:rPr>
                <a:t>＂</a:t>
              </a:r>
              <a:r>
                <a:rPr lang="ko-KR" altLang="en-US" sz="1600" b="1" dirty="0" smtClean="0">
                  <a:solidFill>
                    <a:sysClr val="windowText" lastClr="000000"/>
                  </a:solidFill>
                </a:rPr>
                <a:t>이 </a:t>
              </a:r>
              <a:r>
                <a:rPr lang="ko-KR" altLang="en-US" sz="1600" b="1" dirty="0" err="1" smtClean="0">
                  <a:solidFill>
                    <a:sysClr val="windowText" lastClr="000000"/>
                  </a:solidFill>
                </a:rPr>
                <a:t>만복되는</a:t>
              </a:r>
              <a:r>
                <a:rPr lang="ko-KR" altLang="en-US" sz="1600" b="1" dirty="0" smtClean="0">
                  <a:solidFill>
                    <a:sysClr val="windowText" lastClr="000000"/>
                  </a:solidFill>
                </a:rPr>
                <a:t> 동안</a:t>
              </a:r>
              <a:endParaRPr lang="en-US" altLang="ko-KR" sz="1600" b="1" dirty="0" smtClean="0">
                <a:solidFill>
                  <a:sysClr val="windowText" lastClr="000000"/>
                </a:solidFill>
              </a:endParaRPr>
            </a:p>
            <a:p>
              <a:r>
                <a:rPr lang="en-US" altLang="ko-KR" sz="1600" b="1" dirty="0" smtClean="0">
                  <a:solidFill>
                    <a:sysClr val="windowText" lastClr="000000"/>
                  </a:solidFill>
                </a:rPr>
                <a:t>“</a:t>
              </a:r>
              <a:r>
                <a:rPr lang="ko-KR" altLang="en-US" sz="1600" b="1" dirty="0" smtClean="0">
                  <a:solidFill>
                    <a:sysClr val="windowText" lastClr="000000"/>
                  </a:solidFill>
                </a:rPr>
                <a:t>반복내용</a:t>
              </a:r>
              <a:r>
                <a:rPr lang="en-US" altLang="ko-KR" sz="1600" b="1" dirty="0" smtClean="0">
                  <a:solidFill>
                    <a:sysClr val="windowText" lastClr="000000"/>
                  </a:solidFill>
                </a:rPr>
                <a:t>＂</a:t>
              </a:r>
              <a:r>
                <a:rPr lang="ko-KR" altLang="en-US" sz="1600" b="1" dirty="0" smtClean="0">
                  <a:solidFill>
                    <a:sysClr val="windowText" lastClr="000000"/>
                  </a:solidFill>
                </a:rPr>
                <a:t>을 반복 실행하라</a:t>
              </a:r>
              <a:r>
                <a:rPr lang="en-US" altLang="ko-KR" sz="1600" b="1" dirty="0" smtClean="0">
                  <a:solidFill>
                    <a:sysClr val="windowText" lastClr="000000"/>
                  </a:solidFill>
                </a:rPr>
                <a:t>.</a:t>
              </a:r>
              <a:endParaRPr lang="ko-KR" altLang="en-US" sz="16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8387" y="1886609"/>
              <a:ext cx="3501628" cy="25578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 dirty="0" smtClean="0">
                  <a:solidFill>
                    <a:sysClr val="windowText" lastClr="000000"/>
                  </a:solidFill>
                </a:rPr>
                <a:t>do</a:t>
              </a:r>
            </a:p>
            <a:p>
              <a:r>
                <a:rPr lang="en-US" altLang="ko-KR" sz="1600" b="1" dirty="0" smtClean="0">
                  <a:solidFill>
                    <a:sysClr val="windowText" lastClr="000000"/>
                  </a:solidFill>
                </a:rPr>
                <a:t>{</a:t>
              </a:r>
            </a:p>
            <a:p>
              <a:r>
                <a:rPr lang="en-US" altLang="ko-KR" sz="1600" b="1" dirty="0" smtClean="0">
                  <a:solidFill>
                    <a:sysClr val="windowText" lastClr="000000"/>
                  </a:solidFill>
                </a:rPr>
                <a:t> 	</a:t>
              </a:r>
              <a:r>
                <a:rPr lang="ko-KR" altLang="en-US" sz="1600" b="1" dirty="0" smtClean="0">
                  <a:solidFill>
                    <a:sysClr val="windowText" lastClr="000000"/>
                  </a:solidFill>
                </a:rPr>
                <a:t>반복내용</a:t>
              </a:r>
              <a:endParaRPr lang="en-US" altLang="ko-KR" sz="1600" b="1" dirty="0" smtClean="0">
                <a:solidFill>
                  <a:sysClr val="windowText" lastClr="000000"/>
                </a:solidFill>
              </a:endParaRPr>
            </a:p>
            <a:p>
              <a:endParaRPr lang="en-US" altLang="ko-KR" sz="1600" b="1" dirty="0" smtClean="0">
                <a:solidFill>
                  <a:sysClr val="windowText" lastClr="000000"/>
                </a:solidFill>
              </a:endParaRPr>
            </a:p>
            <a:p>
              <a:r>
                <a:rPr lang="en-US" altLang="ko-KR" sz="1600" b="1" dirty="0" smtClean="0">
                  <a:solidFill>
                    <a:sysClr val="windowText" lastClr="000000"/>
                  </a:solidFill>
                </a:rPr>
                <a:t>} while(</a:t>
              </a:r>
              <a:r>
                <a:rPr lang="ko-KR" altLang="en-US" sz="1600" b="1" dirty="0" smtClean="0">
                  <a:solidFill>
                    <a:sysClr val="windowText" lastClr="000000"/>
                  </a:solidFill>
                </a:rPr>
                <a:t>반복의 조건</a:t>
              </a:r>
              <a:r>
                <a:rPr lang="en-US" altLang="ko-KR" sz="1600" b="1" dirty="0" smtClean="0">
                  <a:solidFill>
                    <a:sysClr val="windowText" lastClr="000000"/>
                  </a:solidFill>
                </a:rPr>
                <a:t>);</a:t>
              </a:r>
              <a:endParaRPr lang="ko-KR" altLang="en-US" sz="1600" b="1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77381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144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68366" y="244313"/>
              <a:ext cx="39966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7-3 do~ </a:t>
              </a:r>
              <a:r>
                <a:rPr lang="en-US" altLang="ko-KR" dirty="0"/>
                <a:t>while</a:t>
              </a:r>
              <a:r>
                <a:rPr lang="ko-KR" altLang="en-US" dirty="0"/>
                <a:t>문에 의한 문장의 반복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3870" y="962850"/>
            <a:ext cx="1172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do~while</a:t>
            </a:r>
            <a:r>
              <a:rPr lang="ko-KR" altLang="en-US" b="1" dirty="0"/>
              <a:t> </a:t>
            </a:r>
            <a:r>
              <a:rPr lang="ko-KR" altLang="en-US" b="1" dirty="0" smtClean="0"/>
              <a:t>문과 </a:t>
            </a:r>
            <a:r>
              <a:rPr lang="en-US" altLang="ko-KR" b="1" dirty="0" smtClean="0"/>
              <a:t>while </a:t>
            </a:r>
            <a:r>
              <a:rPr lang="ko-KR" altLang="en-US" b="1" dirty="0" smtClean="0"/>
              <a:t>문의 차이점</a:t>
            </a:r>
            <a:endParaRPr lang="en-US" altLang="ko-KR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8071298" y="6581001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/>
              <a:t>7-2 </a:t>
            </a:r>
            <a:r>
              <a:rPr lang="en-US" altLang="ko-KR" sz="1200" dirty="0" err="1"/>
              <a:t>printf</a:t>
            </a:r>
            <a:r>
              <a:rPr lang="en-US" altLang="ko-KR" sz="1200" dirty="0"/>
              <a:t> </a:t>
            </a:r>
            <a:r>
              <a:rPr lang="ko-KR" altLang="en-US" sz="1200" dirty="0"/>
              <a:t>함수 </a:t>
            </a:r>
            <a:r>
              <a:rPr lang="ko-KR" altLang="en-US" sz="1200" dirty="0" smtClean="0"/>
              <a:t>이야기</a:t>
            </a:r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44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80623" y="1813810"/>
            <a:ext cx="6834774" cy="4907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{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 = 1;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</a:t>
            </a:r>
            <a:r>
              <a:rPr lang="ko-KR" altLang="en-US" sz="1400" b="1" dirty="0">
                <a:solidFill>
                  <a:schemeClr val="tx1"/>
                </a:solidFill>
              </a:rPr>
              <a:t>출력하고자 하는 구구단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</a:rPr>
              <a:t>몇단</a:t>
            </a:r>
            <a:r>
              <a:rPr lang="en-US" altLang="ko-KR" sz="1400" b="1" dirty="0">
                <a:solidFill>
                  <a:schemeClr val="tx1"/>
                </a:solidFill>
              </a:rPr>
              <a:t>? ");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scanf</a:t>
            </a:r>
            <a:r>
              <a:rPr lang="en-US" altLang="ko-KR" sz="1400" b="1" dirty="0">
                <a:solidFill>
                  <a:schemeClr val="tx1"/>
                </a:solidFill>
              </a:rPr>
              <a:t>("%d",&amp;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>
                <a:solidFill>
                  <a:schemeClr val="tx1"/>
                </a:solidFill>
              </a:rPr>
              <a:t>);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do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{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nn-NO" altLang="ko-KR" sz="1400" b="1" dirty="0" smtClean="0">
                <a:solidFill>
                  <a:schemeClr val="tx1"/>
                </a:solidFill>
              </a:rPr>
              <a:t>	printf</a:t>
            </a:r>
            <a:r>
              <a:rPr lang="nn-NO" altLang="ko-KR" sz="1400" b="1" dirty="0">
                <a:solidFill>
                  <a:schemeClr val="tx1"/>
                </a:solidFill>
              </a:rPr>
              <a:t>("%d*%d=%d \n", val, i, val*i);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++;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}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while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 &lt; 10);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return 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397" y="2222054"/>
            <a:ext cx="4927376" cy="34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680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145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68366" y="244313"/>
              <a:ext cx="39966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7-3 do~ </a:t>
              </a:r>
              <a:r>
                <a:rPr lang="en-US" altLang="ko-KR" dirty="0"/>
                <a:t>while</a:t>
              </a:r>
              <a:r>
                <a:rPr lang="ko-KR" altLang="en-US" dirty="0"/>
                <a:t>문에 의한 문장의 반복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3870" y="962850"/>
            <a:ext cx="1172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do~while</a:t>
            </a:r>
            <a:r>
              <a:rPr lang="ko-KR" altLang="en-US" b="1" dirty="0"/>
              <a:t> </a:t>
            </a:r>
            <a:r>
              <a:rPr lang="ko-KR" altLang="en-US" b="1" dirty="0" smtClean="0"/>
              <a:t>문과 </a:t>
            </a:r>
            <a:r>
              <a:rPr lang="en-US" altLang="ko-KR" b="1" dirty="0" smtClean="0"/>
              <a:t>while </a:t>
            </a:r>
            <a:r>
              <a:rPr lang="ko-KR" altLang="en-US" b="1" dirty="0" smtClean="0"/>
              <a:t>문의 차이점</a:t>
            </a:r>
            <a:endParaRPr lang="en-US" altLang="ko-KR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180623" y="1813810"/>
            <a:ext cx="6834774" cy="4907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total=0;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>
                <a:solidFill>
                  <a:schemeClr val="tx1"/>
                </a:solidFill>
              </a:rPr>
              <a:t> = 0;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do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{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</a:t>
            </a:r>
            <a:r>
              <a:rPr lang="ko-KR" altLang="en-US" sz="1400" b="1" dirty="0">
                <a:solidFill>
                  <a:schemeClr val="tx1"/>
                </a:solidFill>
              </a:rPr>
              <a:t>숫자입력 </a:t>
            </a:r>
            <a:r>
              <a:rPr lang="en-US" altLang="ko-KR" sz="1400" b="1" dirty="0">
                <a:solidFill>
                  <a:schemeClr val="tx1"/>
                </a:solidFill>
              </a:rPr>
              <a:t>(0 or quit) : ");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scanf</a:t>
            </a:r>
            <a:r>
              <a:rPr lang="en-US" altLang="ko-KR" sz="1400" b="1" dirty="0">
                <a:solidFill>
                  <a:schemeClr val="tx1"/>
                </a:solidFill>
              </a:rPr>
              <a:t>("%d", &amp;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total </a:t>
            </a:r>
            <a:r>
              <a:rPr lang="en-US" altLang="ko-KR" sz="1400" b="1" dirty="0">
                <a:solidFill>
                  <a:schemeClr val="tx1"/>
                </a:solidFill>
              </a:rPr>
              <a:t>+= 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}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while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>
                <a:solidFill>
                  <a:schemeClr val="tx1"/>
                </a:solidFill>
              </a:rPr>
              <a:t>!=0);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("Total :%d\</a:t>
            </a:r>
            <a:r>
              <a:rPr lang="en-US" altLang="ko-KR" sz="1400" b="1" dirty="0" err="1">
                <a:solidFill>
                  <a:schemeClr val="tx1"/>
                </a:solidFill>
              </a:rPr>
              <a:t>n",total</a:t>
            </a:r>
            <a:r>
              <a:rPr lang="en-US" altLang="ko-KR" sz="1400" b="1" dirty="0">
                <a:solidFill>
                  <a:schemeClr val="tx1"/>
                </a:solidFill>
              </a:rPr>
              <a:t>);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386" y="3030238"/>
            <a:ext cx="4949614" cy="24748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71298" y="6581001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/>
              <a:t>7-2 </a:t>
            </a:r>
            <a:r>
              <a:rPr lang="en-US" altLang="ko-KR" sz="1200" dirty="0" err="1"/>
              <a:t>printf</a:t>
            </a:r>
            <a:r>
              <a:rPr lang="en-US" altLang="ko-KR" sz="1200" dirty="0"/>
              <a:t> </a:t>
            </a:r>
            <a:r>
              <a:rPr lang="ko-KR" altLang="en-US" sz="1200" dirty="0"/>
              <a:t>함수 </a:t>
            </a:r>
            <a:r>
              <a:rPr lang="ko-KR" altLang="en-US" sz="1200" dirty="0" smtClean="0"/>
              <a:t>이야기</a:t>
            </a:r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41468409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146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68366" y="244313"/>
              <a:ext cx="39966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7-3 do~ </a:t>
              </a:r>
              <a:r>
                <a:rPr lang="en-US" altLang="ko-KR" dirty="0"/>
                <a:t>while</a:t>
              </a:r>
              <a:r>
                <a:rPr lang="ko-KR" altLang="en-US" dirty="0"/>
                <a:t>문에 의한 문장의 반복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3870" y="962850"/>
            <a:ext cx="1172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do~while</a:t>
            </a:r>
            <a:r>
              <a:rPr lang="ko-KR" altLang="en-US" b="1" dirty="0"/>
              <a:t> </a:t>
            </a:r>
            <a:r>
              <a:rPr lang="ko-KR" altLang="en-US" b="1" dirty="0" smtClean="0"/>
              <a:t>문과 </a:t>
            </a:r>
            <a:r>
              <a:rPr lang="en-US" altLang="ko-KR" b="1" dirty="0" smtClean="0"/>
              <a:t>while </a:t>
            </a:r>
            <a:r>
              <a:rPr lang="ko-KR" altLang="en-US" b="1" dirty="0" smtClean="0"/>
              <a:t>문의 차이점</a:t>
            </a:r>
            <a:endParaRPr lang="en-US" altLang="ko-KR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180623" y="1813810"/>
            <a:ext cx="6834774" cy="4907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total=0;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>
                <a:solidFill>
                  <a:schemeClr val="tx1"/>
                </a:solidFill>
              </a:rPr>
              <a:t> = 0;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do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{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</a:t>
            </a:r>
            <a:r>
              <a:rPr lang="ko-KR" altLang="en-US" sz="1400" b="1" dirty="0">
                <a:solidFill>
                  <a:schemeClr val="tx1"/>
                </a:solidFill>
              </a:rPr>
              <a:t>숫자입력 </a:t>
            </a:r>
            <a:r>
              <a:rPr lang="en-US" altLang="ko-KR" sz="1400" b="1" dirty="0">
                <a:solidFill>
                  <a:schemeClr val="tx1"/>
                </a:solidFill>
              </a:rPr>
              <a:t>(0 or quit) : ");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scanf</a:t>
            </a:r>
            <a:r>
              <a:rPr lang="en-US" altLang="ko-KR" sz="1400" b="1" dirty="0">
                <a:solidFill>
                  <a:schemeClr val="tx1"/>
                </a:solidFill>
              </a:rPr>
              <a:t>("%d", &amp;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total </a:t>
            </a:r>
            <a:r>
              <a:rPr lang="en-US" altLang="ko-KR" sz="1400" b="1" dirty="0">
                <a:solidFill>
                  <a:schemeClr val="tx1"/>
                </a:solidFill>
              </a:rPr>
              <a:t>+= 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}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while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>
                <a:solidFill>
                  <a:schemeClr val="tx1"/>
                </a:solidFill>
              </a:rPr>
              <a:t>!=0);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("Total :%d\</a:t>
            </a:r>
            <a:r>
              <a:rPr lang="en-US" altLang="ko-KR" sz="1400" b="1" dirty="0" err="1">
                <a:solidFill>
                  <a:schemeClr val="tx1"/>
                </a:solidFill>
              </a:rPr>
              <a:t>n",total</a:t>
            </a:r>
            <a:r>
              <a:rPr lang="en-US" altLang="ko-KR" sz="1400" b="1" dirty="0">
                <a:solidFill>
                  <a:schemeClr val="tx1"/>
                </a:solidFill>
              </a:rPr>
              <a:t>);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386" y="3030238"/>
            <a:ext cx="4949614" cy="24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466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147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" y="1076325"/>
            <a:ext cx="10452295" cy="5781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total = 0;// total 0</a:t>
            </a:r>
            <a:r>
              <a:rPr lang="ko-KR" altLang="en-US" sz="1400" b="1" dirty="0">
                <a:solidFill>
                  <a:schemeClr val="tx1"/>
                </a:solidFill>
              </a:rPr>
              <a:t>으로 선언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>
                <a:solidFill>
                  <a:schemeClr val="tx1"/>
                </a:solidFill>
              </a:rPr>
              <a:t> = 0;// 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>
                <a:solidFill>
                  <a:schemeClr val="tx1"/>
                </a:solidFill>
              </a:rPr>
              <a:t> 0</a:t>
            </a:r>
            <a:r>
              <a:rPr lang="ko-KR" altLang="en-US" sz="1400" b="1" dirty="0">
                <a:solidFill>
                  <a:schemeClr val="tx1"/>
                </a:solidFill>
              </a:rPr>
              <a:t>으로 선언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/*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do</a:t>
            </a:r>
            <a:r>
              <a:rPr lang="en-US" altLang="ko-KR" sz="1400" b="1" dirty="0">
                <a:solidFill>
                  <a:schemeClr val="tx1"/>
                </a:solidFill>
              </a:rPr>
              <a:t>// </a:t>
            </a:r>
            <a:r>
              <a:rPr lang="ko-KR" altLang="en-US" sz="1400" b="1" dirty="0">
                <a:solidFill>
                  <a:schemeClr val="tx1"/>
                </a:solidFill>
              </a:rPr>
              <a:t>해라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{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</a:t>
            </a:r>
            <a:r>
              <a:rPr lang="ko-KR" altLang="en-US" sz="1400" b="1" dirty="0">
                <a:solidFill>
                  <a:schemeClr val="tx1"/>
                </a:solidFill>
              </a:rPr>
              <a:t>숫자입력 </a:t>
            </a:r>
            <a:r>
              <a:rPr lang="en-US" altLang="ko-KR" sz="1400" b="1" dirty="0">
                <a:solidFill>
                  <a:schemeClr val="tx1"/>
                </a:solidFill>
              </a:rPr>
              <a:t>(0 or quit) :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");		// </a:t>
            </a:r>
            <a:r>
              <a:rPr lang="ko-KR" altLang="en-US" sz="1400" b="1" dirty="0">
                <a:solidFill>
                  <a:schemeClr val="tx1"/>
                </a:solidFill>
              </a:rPr>
              <a:t>숫자입력 </a:t>
            </a:r>
            <a:r>
              <a:rPr lang="en-US" altLang="ko-KR" sz="1400" b="1" dirty="0">
                <a:solidFill>
                  <a:schemeClr val="tx1"/>
                </a:solidFill>
              </a:rPr>
              <a:t>(0 or quit) : </a:t>
            </a:r>
            <a:r>
              <a:rPr lang="ko-KR" altLang="en-US" sz="1400" b="1" dirty="0">
                <a:solidFill>
                  <a:schemeClr val="tx1"/>
                </a:solidFill>
              </a:rPr>
              <a:t>화면에 출력해라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scanf</a:t>
            </a:r>
            <a:r>
              <a:rPr lang="en-US" altLang="ko-KR" sz="1400" b="1" dirty="0">
                <a:solidFill>
                  <a:schemeClr val="tx1"/>
                </a:solidFill>
              </a:rPr>
              <a:t>("%d", &amp;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);			// </a:t>
            </a:r>
            <a:r>
              <a:rPr lang="en-US" altLang="ko-KR" sz="1400" b="1" dirty="0">
                <a:solidFill>
                  <a:schemeClr val="tx1"/>
                </a:solidFill>
              </a:rPr>
              <a:t>%d</a:t>
            </a:r>
            <a:r>
              <a:rPr lang="ko-KR" altLang="en-US" sz="1400" b="1" dirty="0">
                <a:solidFill>
                  <a:schemeClr val="tx1"/>
                </a:solidFill>
              </a:rPr>
              <a:t>를 입력 하면 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ko-KR" altLang="en-US" sz="1400" b="1" dirty="0">
                <a:solidFill>
                  <a:schemeClr val="tx1"/>
                </a:solidFill>
              </a:rPr>
              <a:t>라는 저장 공간에 값을 넣어라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total </a:t>
            </a:r>
            <a:r>
              <a:rPr lang="en-US" altLang="ko-KR" sz="1400" b="1" dirty="0">
                <a:solidFill>
                  <a:schemeClr val="tx1"/>
                </a:solidFill>
              </a:rPr>
              <a:t>+= 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;			// </a:t>
            </a:r>
            <a:r>
              <a:rPr lang="en-US" altLang="ko-KR" sz="1400" b="1" dirty="0">
                <a:solidFill>
                  <a:schemeClr val="tx1"/>
                </a:solidFill>
              </a:rPr>
              <a:t>total </a:t>
            </a:r>
            <a:r>
              <a:rPr lang="ko-KR" altLang="en-US" sz="1400" b="1" dirty="0">
                <a:solidFill>
                  <a:schemeClr val="tx1"/>
                </a:solidFill>
              </a:rPr>
              <a:t>에 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ko-KR" altLang="en-US" sz="1400" b="1" dirty="0">
                <a:solidFill>
                  <a:schemeClr val="tx1"/>
                </a:solidFill>
              </a:rPr>
              <a:t>를 </a:t>
            </a:r>
            <a:r>
              <a:rPr lang="ko-KR" altLang="en-US" sz="1400" b="1" dirty="0" err="1">
                <a:solidFill>
                  <a:schemeClr val="tx1"/>
                </a:solidFill>
              </a:rPr>
              <a:t>더한다음에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total </a:t>
            </a:r>
            <a:r>
              <a:rPr lang="ko-KR" altLang="en-US" sz="1400" b="1" dirty="0">
                <a:solidFill>
                  <a:schemeClr val="tx1"/>
                </a:solidFill>
              </a:rPr>
              <a:t>저장 공간에 넣어라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}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while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>
                <a:solidFill>
                  <a:schemeClr val="tx1"/>
                </a:solidFill>
              </a:rPr>
              <a:t>!=0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);			//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이 </a:t>
            </a:r>
            <a:r>
              <a:rPr lang="en-US" altLang="ko-KR" sz="1400" b="1" dirty="0">
                <a:solidFill>
                  <a:schemeClr val="tx1"/>
                </a:solidFill>
              </a:rPr>
              <a:t>0</a:t>
            </a:r>
            <a:r>
              <a:rPr lang="ko-KR" altLang="en-US" sz="1400" b="1" dirty="0">
                <a:solidFill>
                  <a:schemeClr val="tx1"/>
                </a:solidFill>
              </a:rPr>
              <a:t>과 같지 않으면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*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</a:t>
            </a:r>
            <a:r>
              <a:rPr lang="ko-KR" altLang="en-US" sz="1400" b="1" dirty="0">
                <a:solidFill>
                  <a:schemeClr val="tx1"/>
                </a:solidFill>
              </a:rPr>
              <a:t>숫자입력 </a:t>
            </a:r>
            <a:r>
              <a:rPr lang="en-US" altLang="ko-KR" sz="1400" b="1" dirty="0">
                <a:solidFill>
                  <a:schemeClr val="tx1"/>
                </a:solidFill>
              </a:rPr>
              <a:t>(0 or quit) :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");			// </a:t>
            </a:r>
            <a:r>
              <a:rPr lang="ko-KR" altLang="en-US" sz="1400" b="1" dirty="0">
                <a:solidFill>
                  <a:schemeClr val="tx1"/>
                </a:solidFill>
              </a:rPr>
              <a:t>숫자입력 </a:t>
            </a:r>
            <a:r>
              <a:rPr lang="en-US" altLang="ko-KR" sz="1400" b="1" dirty="0">
                <a:solidFill>
                  <a:schemeClr val="tx1"/>
                </a:solidFill>
              </a:rPr>
              <a:t>(0 or quit) : </a:t>
            </a:r>
            <a:r>
              <a:rPr lang="ko-KR" altLang="en-US" sz="1400" b="1" dirty="0">
                <a:solidFill>
                  <a:schemeClr val="tx1"/>
                </a:solidFill>
              </a:rPr>
              <a:t>화면에 출력해라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scanf</a:t>
            </a:r>
            <a:r>
              <a:rPr lang="en-US" altLang="ko-KR" sz="1400" b="1" dirty="0">
                <a:solidFill>
                  <a:schemeClr val="tx1"/>
                </a:solidFill>
              </a:rPr>
              <a:t>("%d", &amp;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);				// </a:t>
            </a:r>
            <a:r>
              <a:rPr lang="en-US" altLang="ko-KR" sz="1400" b="1" dirty="0">
                <a:solidFill>
                  <a:schemeClr val="tx1"/>
                </a:solidFill>
              </a:rPr>
              <a:t>%d</a:t>
            </a:r>
            <a:r>
              <a:rPr lang="ko-KR" altLang="en-US" sz="1400" b="1" dirty="0">
                <a:solidFill>
                  <a:schemeClr val="tx1"/>
                </a:solidFill>
              </a:rPr>
              <a:t>를 입력 하면 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ko-KR" altLang="en-US" sz="1400" b="1" dirty="0">
                <a:solidFill>
                  <a:schemeClr val="tx1"/>
                </a:solidFill>
              </a:rPr>
              <a:t>라는 저장 공간에 값을 넣어라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total </a:t>
            </a:r>
            <a:r>
              <a:rPr lang="en-US" altLang="ko-KR" sz="1400" b="1" dirty="0">
                <a:solidFill>
                  <a:schemeClr val="tx1"/>
                </a:solidFill>
              </a:rPr>
              <a:t>+= 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;				// </a:t>
            </a:r>
            <a:r>
              <a:rPr lang="en-US" altLang="ko-KR" sz="1400" b="1" dirty="0">
                <a:solidFill>
                  <a:schemeClr val="tx1"/>
                </a:solidFill>
              </a:rPr>
              <a:t>total </a:t>
            </a:r>
            <a:r>
              <a:rPr lang="ko-KR" altLang="en-US" sz="1400" b="1" dirty="0">
                <a:solidFill>
                  <a:schemeClr val="tx1"/>
                </a:solidFill>
              </a:rPr>
              <a:t>에 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ko-KR" altLang="en-US" sz="1400" b="1" dirty="0">
                <a:solidFill>
                  <a:schemeClr val="tx1"/>
                </a:solidFill>
              </a:rPr>
              <a:t>를 </a:t>
            </a:r>
            <a:r>
              <a:rPr lang="ko-KR" altLang="en-US" sz="1400" b="1" dirty="0" err="1">
                <a:solidFill>
                  <a:schemeClr val="tx1"/>
                </a:solidFill>
              </a:rPr>
              <a:t>더한다음에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total </a:t>
            </a:r>
            <a:r>
              <a:rPr lang="ko-KR" altLang="en-US" sz="1400" b="1" dirty="0">
                <a:solidFill>
                  <a:schemeClr val="tx1"/>
                </a:solidFill>
              </a:rPr>
              <a:t>저장 공간에 넣어라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while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>
                <a:solidFill>
                  <a:schemeClr val="tx1"/>
                </a:solidFill>
              </a:rPr>
              <a:t> != 0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);				//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이 </a:t>
            </a:r>
            <a:r>
              <a:rPr lang="en-US" altLang="ko-KR" sz="1400" b="1" dirty="0">
                <a:solidFill>
                  <a:schemeClr val="tx1"/>
                </a:solidFill>
              </a:rPr>
              <a:t>0</a:t>
            </a:r>
            <a:r>
              <a:rPr lang="ko-KR" altLang="en-US" sz="1400" b="1" dirty="0">
                <a:solidFill>
                  <a:schemeClr val="tx1"/>
                </a:solidFill>
              </a:rPr>
              <a:t>과 같지 않으면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{	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</a:t>
            </a:r>
            <a:r>
              <a:rPr lang="ko-KR" altLang="en-US" sz="1400" b="1" dirty="0">
                <a:solidFill>
                  <a:schemeClr val="tx1"/>
                </a:solidFill>
              </a:rPr>
              <a:t>숫자입력 </a:t>
            </a:r>
            <a:r>
              <a:rPr lang="en-US" altLang="ko-KR" sz="1400" b="1" dirty="0">
                <a:solidFill>
                  <a:schemeClr val="tx1"/>
                </a:solidFill>
              </a:rPr>
              <a:t>(0 or quit) :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");		// </a:t>
            </a:r>
            <a:r>
              <a:rPr lang="ko-KR" altLang="en-US" sz="1400" b="1" dirty="0">
                <a:solidFill>
                  <a:schemeClr val="tx1"/>
                </a:solidFill>
              </a:rPr>
              <a:t>숫자입력 </a:t>
            </a:r>
            <a:r>
              <a:rPr lang="en-US" altLang="ko-KR" sz="1400" b="1" dirty="0">
                <a:solidFill>
                  <a:schemeClr val="tx1"/>
                </a:solidFill>
              </a:rPr>
              <a:t>(0 or quit) : </a:t>
            </a:r>
            <a:r>
              <a:rPr lang="ko-KR" altLang="en-US" sz="1400" b="1" dirty="0">
                <a:solidFill>
                  <a:schemeClr val="tx1"/>
                </a:solidFill>
              </a:rPr>
              <a:t>화면에 출력해라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scanf</a:t>
            </a:r>
            <a:r>
              <a:rPr lang="en-US" altLang="ko-KR" sz="1400" b="1" dirty="0">
                <a:solidFill>
                  <a:schemeClr val="tx1"/>
                </a:solidFill>
              </a:rPr>
              <a:t>("%d", &amp;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);			// </a:t>
            </a:r>
            <a:r>
              <a:rPr lang="en-US" altLang="ko-KR" sz="1400" b="1" dirty="0">
                <a:solidFill>
                  <a:schemeClr val="tx1"/>
                </a:solidFill>
              </a:rPr>
              <a:t>%d</a:t>
            </a:r>
            <a:r>
              <a:rPr lang="ko-KR" altLang="en-US" sz="1400" b="1" dirty="0">
                <a:solidFill>
                  <a:schemeClr val="tx1"/>
                </a:solidFill>
              </a:rPr>
              <a:t>를 입력 하면 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ko-KR" altLang="en-US" sz="1400" b="1" dirty="0">
                <a:solidFill>
                  <a:schemeClr val="tx1"/>
                </a:solidFill>
              </a:rPr>
              <a:t>라는 저장 공간에 값을 넣어라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	total </a:t>
            </a:r>
            <a:r>
              <a:rPr lang="en-US" altLang="ko-KR" sz="1400" b="1" dirty="0">
                <a:solidFill>
                  <a:schemeClr val="tx1"/>
                </a:solidFill>
              </a:rPr>
              <a:t>+= 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;			// </a:t>
            </a:r>
            <a:r>
              <a:rPr lang="en-US" altLang="ko-KR" sz="1400" b="1" dirty="0">
                <a:solidFill>
                  <a:schemeClr val="tx1"/>
                </a:solidFill>
              </a:rPr>
              <a:t>total </a:t>
            </a:r>
            <a:r>
              <a:rPr lang="ko-KR" altLang="en-US" sz="1400" b="1" dirty="0">
                <a:solidFill>
                  <a:schemeClr val="tx1"/>
                </a:solidFill>
              </a:rPr>
              <a:t>에 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ko-KR" altLang="en-US" sz="1400" b="1" dirty="0">
                <a:solidFill>
                  <a:schemeClr val="tx1"/>
                </a:solidFill>
              </a:rPr>
              <a:t>를 </a:t>
            </a:r>
            <a:r>
              <a:rPr lang="ko-KR" altLang="en-US" sz="1400" b="1" dirty="0" err="1">
                <a:solidFill>
                  <a:schemeClr val="tx1"/>
                </a:solidFill>
              </a:rPr>
              <a:t>더한다음에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total </a:t>
            </a:r>
            <a:r>
              <a:rPr lang="ko-KR" altLang="en-US" sz="1400" b="1" dirty="0">
                <a:solidFill>
                  <a:schemeClr val="tx1"/>
                </a:solidFill>
              </a:rPr>
              <a:t>저장 공간에 넣어라</a:t>
            </a:r>
          </a:p>
          <a:p>
            <a:pPr lvl="4"/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("Total :%d\n", total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);			// </a:t>
            </a:r>
            <a:r>
              <a:rPr lang="en-US" altLang="ko-KR" sz="1400" b="1" dirty="0">
                <a:solidFill>
                  <a:schemeClr val="tx1"/>
                </a:solidFill>
              </a:rPr>
              <a:t>Total : </a:t>
            </a:r>
            <a:r>
              <a:rPr lang="ko-KR" altLang="en-US" sz="1400" b="1" dirty="0">
                <a:solidFill>
                  <a:schemeClr val="tx1"/>
                </a:solidFill>
              </a:rPr>
              <a:t>출력 하고 </a:t>
            </a:r>
            <a:r>
              <a:rPr lang="en-US" altLang="ko-KR" sz="1400" b="1" dirty="0">
                <a:solidFill>
                  <a:schemeClr val="tx1"/>
                </a:solidFill>
              </a:rPr>
              <a:t>%d </a:t>
            </a:r>
            <a:r>
              <a:rPr lang="ko-KR" altLang="en-US" sz="1400" b="1" dirty="0">
                <a:solidFill>
                  <a:schemeClr val="tx1"/>
                </a:solidFill>
              </a:rPr>
              <a:t>에 </a:t>
            </a:r>
            <a:r>
              <a:rPr lang="en-US" altLang="ko-KR" sz="1400" b="1" dirty="0">
                <a:solidFill>
                  <a:schemeClr val="tx1"/>
                </a:solidFill>
              </a:rPr>
              <a:t>total </a:t>
            </a:r>
            <a:r>
              <a:rPr lang="ko-KR" altLang="en-US" sz="1400" b="1" dirty="0">
                <a:solidFill>
                  <a:schemeClr val="tx1"/>
                </a:solidFill>
              </a:rPr>
              <a:t>값을 넣어라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88043" y="4262583"/>
            <a:ext cx="1886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total = 0</a:t>
            </a:r>
          </a:p>
          <a:p>
            <a:r>
              <a:rPr lang="ko-KR" altLang="en-US" sz="1200" b="1" dirty="0" smtClean="0"/>
              <a:t>숫자입력 </a:t>
            </a:r>
            <a:r>
              <a:rPr lang="en-US" altLang="ko-KR" sz="1200" b="1" dirty="0" smtClean="0"/>
              <a:t>20</a:t>
            </a:r>
          </a:p>
          <a:p>
            <a:r>
              <a:rPr lang="ko-KR" altLang="en-US" sz="1200" b="1" dirty="0"/>
              <a:t>숫자입력 </a:t>
            </a:r>
            <a:r>
              <a:rPr lang="en-US" altLang="ko-KR" sz="1200" b="1" dirty="0" smtClean="0"/>
              <a:t>30</a:t>
            </a:r>
            <a:endParaRPr lang="en-US" altLang="ko-KR" sz="1200" b="1" dirty="0"/>
          </a:p>
          <a:p>
            <a:r>
              <a:rPr lang="ko-KR" altLang="en-US" sz="1200" b="1" dirty="0" smtClean="0"/>
              <a:t>숫자입력 </a:t>
            </a:r>
            <a:r>
              <a:rPr lang="en-US" altLang="ko-KR" sz="1200" b="1" dirty="0" smtClean="0"/>
              <a:t>40</a:t>
            </a:r>
          </a:p>
          <a:p>
            <a:endParaRPr lang="en-US" altLang="ko-KR" sz="1200" b="1" dirty="0"/>
          </a:p>
          <a:p>
            <a:endParaRPr lang="en-US" altLang="ko-KR" sz="1200" b="1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68366" y="244313"/>
              <a:ext cx="39966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7-3 do~ </a:t>
              </a:r>
              <a:r>
                <a:rPr lang="en-US" altLang="ko-KR" dirty="0"/>
                <a:t>while</a:t>
              </a:r>
              <a:r>
                <a:rPr lang="ko-KR" altLang="en-US" dirty="0"/>
                <a:t>문에 의한 문장의 반복</a:t>
              </a: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189" y="857956"/>
            <a:ext cx="3589980" cy="179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135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148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68366" y="244313"/>
              <a:ext cx="3312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7-4 for </a:t>
              </a:r>
              <a:r>
                <a:rPr lang="ko-KR" altLang="en-US" dirty="0" smtClean="0"/>
                <a:t>문에 의한 문장의 반복</a:t>
              </a:r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547"/>
          <a:stretch/>
        </p:blipFill>
        <p:spPr>
          <a:xfrm>
            <a:off x="180623" y="929733"/>
            <a:ext cx="7558789" cy="15978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939" t="35075" b="13208"/>
          <a:stretch/>
        </p:blipFill>
        <p:spPr>
          <a:xfrm>
            <a:off x="180622" y="2466204"/>
            <a:ext cx="11439359" cy="389014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62000" y="1557867"/>
            <a:ext cx="6434667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85368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149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884" t="26842" r="8960" b="5801"/>
          <a:stretch/>
        </p:blipFill>
        <p:spPr>
          <a:xfrm>
            <a:off x="743716" y="2342684"/>
            <a:ext cx="9941217" cy="451531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68366" y="244313"/>
              <a:ext cx="3312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7-4 for </a:t>
              </a:r>
              <a:r>
                <a:rPr lang="ko-KR" altLang="en-US" dirty="0" smtClean="0"/>
                <a:t>문에 의한 문장의 반복</a:t>
              </a:r>
              <a:endParaRPr lang="ko-KR" altLang="en-US" dirty="0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519" t="-691" r="46920" b="86128"/>
          <a:stretch/>
        </p:blipFill>
        <p:spPr>
          <a:xfrm>
            <a:off x="455849" y="1102268"/>
            <a:ext cx="3946818" cy="61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36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2-2 </a:t>
              </a:r>
              <a:r>
                <a:rPr lang="ko-KR" altLang="en-US" dirty="0" smtClean="0"/>
                <a:t>주석에 대한 이해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20978" y="2148732"/>
            <a:ext cx="2618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/* </a:t>
            </a:r>
            <a:r>
              <a:rPr lang="ko-KR" altLang="en-US" dirty="0" smtClean="0"/>
              <a:t>한 줄 짜리 주석 </a:t>
            </a:r>
            <a:r>
              <a:rPr lang="en-US" altLang="ko-KR" dirty="0" smtClean="0"/>
              <a:t>* /</a:t>
            </a:r>
          </a:p>
          <a:p>
            <a:endParaRPr lang="en-US" altLang="ko-KR" dirty="0"/>
          </a:p>
          <a:p>
            <a:r>
              <a:rPr lang="en-US" altLang="ko-KR" dirty="0" smtClean="0"/>
              <a:t>/*</a:t>
            </a:r>
          </a:p>
          <a:p>
            <a:r>
              <a:rPr lang="ko-KR" altLang="en-US" dirty="0" smtClean="0"/>
              <a:t>여러 줄에 </a:t>
            </a:r>
            <a:endParaRPr lang="en-US" altLang="ko-KR" dirty="0" smtClean="0"/>
          </a:p>
          <a:p>
            <a:r>
              <a:rPr lang="ko-KR" altLang="en-US" dirty="0" smtClean="0"/>
              <a:t>걸친 주석</a:t>
            </a:r>
            <a:endParaRPr lang="en-US" altLang="ko-KR" dirty="0" smtClean="0"/>
          </a:p>
          <a:p>
            <a:r>
              <a:rPr lang="en-US" altLang="ko-KR" dirty="0" smtClean="0"/>
              <a:t>*/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978" y="4392321"/>
            <a:ext cx="2244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//</a:t>
            </a:r>
            <a:r>
              <a:rPr lang="ko-KR" altLang="en-US" dirty="0" err="1" smtClean="0"/>
              <a:t>단일행</a:t>
            </a:r>
            <a:r>
              <a:rPr lang="ko-KR" altLang="en-US" dirty="0" smtClean="0"/>
              <a:t> 주석처리</a:t>
            </a:r>
            <a:endParaRPr lang="en-US" altLang="ko-KR" dirty="0" smtClean="0"/>
          </a:p>
          <a:p>
            <a:r>
              <a:rPr lang="en-US" altLang="ko-KR" dirty="0" smtClean="0"/>
              <a:t>// </a:t>
            </a:r>
            <a:r>
              <a:rPr lang="ko-KR" altLang="en-US" dirty="0" smtClean="0"/>
              <a:t>주석 하나</a:t>
            </a:r>
            <a:endParaRPr lang="en-US" altLang="ko-KR" dirty="0" smtClean="0"/>
          </a:p>
          <a:p>
            <a:r>
              <a:rPr lang="en-US" altLang="ko-KR" dirty="0" smtClean="0"/>
              <a:t>// </a:t>
            </a:r>
            <a:r>
              <a:rPr lang="ko-KR" altLang="en-US" dirty="0" smtClean="0"/>
              <a:t>주석 둘</a:t>
            </a:r>
            <a:endParaRPr lang="en-US" altLang="ko-KR" dirty="0" smtClean="0"/>
          </a:p>
          <a:p>
            <a:r>
              <a:rPr lang="en-US" altLang="ko-KR" dirty="0" smtClean="0"/>
              <a:t>// </a:t>
            </a:r>
            <a:r>
              <a:rPr lang="ko-KR" altLang="en-US" dirty="0" smtClean="0"/>
              <a:t>주석 셋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24814" y="117468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두가지</a:t>
            </a:r>
            <a:r>
              <a:rPr lang="ko-KR" altLang="en-US" dirty="0" smtClean="0"/>
              <a:t> 주석 처리</a:t>
            </a:r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68239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150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753600" cy="68797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2518" y="1692167"/>
            <a:ext cx="498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i</a:t>
            </a:r>
            <a:r>
              <a:rPr lang="en-US" altLang="ko-KR" b="1" dirty="0" smtClean="0"/>
              <a:t>= 0</a:t>
            </a:r>
            <a:r>
              <a:rPr lang="ko-KR" altLang="en-US" b="1" dirty="0" smtClean="0"/>
              <a:t>으로 초기화가 되고 그냥 문장을 검사한다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다시 조건 검사 하기 전에 </a:t>
            </a:r>
            <a:r>
              <a:rPr lang="en-US" altLang="ko-KR" b="1" dirty="0" err="1" smtClean="0"/>
              <a:t>i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값을 증가 시킨다</a:t>
            </a:r>
            <a:r>
              <a:rPr lang="en-US" altLang="ko-KR" b="1" dirty="0" smtClean="0"/>
              <a:t>.</a:t>
            </a:r>
            <a:endParaRPr lang="en-US" altLang="ko-KR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2902" y="1067313"/>
            <a:ext cx="372565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010770" y="1067313"/>
            <a:ext cx="372565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924237" y="2167979"/>
            <a:ext cx="372565" cy="35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382370" y="4437046"/>
            <a:ext cx="372565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972622" y="4776225"/>
            <a:ext cx="372565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763322" y="5622892"/>
            <a:ext cx="372565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911056" y="4455005"/>
            <a:ext cx="372565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976391" y="4810605"/>
            <a:ext cx="372565" cy="355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098049" y="4947159"/>
            <a:ext cx="325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i</a:t>
            </a:r>
            <a:r>
              <a:rPr lang="en-US" altLang="ko-KR" b="1" dirty="0" smtClean="0">
                <a:solidFill>
                  <a:srgbClr val="FF0000"/>
                </a:solidFill>
              </a:rPr>
              <a:t>=2 </a:t>
            </a:r>
            <a:r>
              <a:rPr lang="ko-KR" altLang="en-US" b="1" dirty="0" smtClean="0">
                <a:solidFill>
                  <a:srgbClr val="FF0000"/>
                </a:solidFill>
              </a:rPr>
              <a:t>조건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않맞음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빠져나옴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518" y="724955"/>
            <a:ext cx="46767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8000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151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68366" y="244313"/>
              <a:ext cx="39966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7-3 do~ </a:t>
              </a:r>
              <a:r>
                <a:rPr lang="en-US" altLang="ko-KR" dirty="0"/>
                <a:t>while</a:t>
              </a:r>
              <a:r>
                <a:rPr lang="ko-KR" altLang="en-US" dirty="0"/>
                <a:t>문에 의한 문장의 반복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3870" y="962850"/>
            <a:ext cx="1172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do~while</a:t>
            </a:r>
            <a:r>
              <a:rPr lang="ko-KR" altLang="en-US" b="1" dirty="0"/>
              <a:t> </a:t>
            </a:r>
            <a:r>
              <a:rPr lang="ko-KR" altLang="en-US" b="1" dirty="0" smtClean="0"/>
              <a:t>문과 </a:t>
            </a:r>
            <a:r>
              <a:rPr lang="en-US" altLang="ko-KR" b="1" dirty="0" smtClean="0"/>
              <a:t>while </a:t>
            </a:r>
            <a:r>
              <a:rPr lang="ko-KR" altLang="en-US" b="1" dirty="0" smtClean="0"/>
              <a:t>문의 차이점</a:t>
            </a:r>
            <a:endParaRPr lang="en-US" altLang="ko-KR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8071298" y="6581001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7-4 for</a:t>
            </a:r>
            <a:r>
              <a:rPr lang="ko-KR" altLang="en-US" sz="1200" dirty="0"/>
              <a:t>문에 의한 문장의 반복 </a:t>
            </a:r>
            <a:r>
              <a:rPr lang="en-US" altLang="ko-KR" sz="1200" dirty="0">
                <a:solidFill>
                  <a:srgbClr val="FF0000"/>
                </a:solidFill>
              </a:rPr>
              <a:t>46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0623" y="1813810"/>
            <a:ext cx="6834774" cy="4907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total = 0;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, n;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pPr lvl="1"/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("0</a:t>
            </a:r>
            <a:r>
              <a:rPr lang="ko-KR" altLang="en-US" sz="1400" b="1" dirty="0">
                <a:solidFill>
                  <a:schemeClr val="tx1"/>
                </a:solidFill>
              </a:rPr>
              <a:t>으로부터</a:t>
            </a:r>
            <a:r>
              <a:rPr lang="en-US" altLang="ko-KR" sz="1400" b="1" dirty="0">
                <a:solidFill>
                  <a:schemeClr val="tx1"/>
                </a:solidFill>
              </a:rPr>
              <a:t>n</a:t>
            </a:r>
            <a:r>
              <a:rPr lang="ko-KR" altLang="en-US" sz="1400" b="1" dirty="0">
                <a:solidFill>
                  <a:schemeClr val="tx1"/>
                </a:solidFill>
              </a:rPr>
              <a:t>까지의 덧셈</a:t>
            </a:r>
            <a:r>
              <a:rPr lang="en-US" altLang="ko-KR" sz="1400" b="1" dirty="0">
                <a:solidFill>
                  <a:schemeClr val="tx1"/>
                </a:solidFill>
              </a:rPr>
              <a:t>, n</a:t>
            </a:r>
            <a:r>
              <a:rPr lang="ko-KR" altLang="en-US" sz="1400" b="1" dirty="0">
                <a:solidFill>
                  <a:schemeClr val="tx1"/>
                </a:solidFill>
              </a:rPr>
              <a:t>은</a:t>
            </a:r>
            <a:r>
              <a:rPr lang="en-US" altLang="ko-KR" sz="1400" b="1" dirty="0">
                <a:solidFill>
                  <a:schemeClr val="tx1"/>
                </a:solidFill>
              </a:rPr>
              <a:t>? ");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scanf</a:t>
            </a:r>
            <a:r>
              <a:rPr lang="en-US" altLang="ko-KR" sz="1400" b="1" dirty="0">
                <a:solidFill>
                  <a:schemeClr val="tx1"/>
                </a:solidFill>
              </a:rPr>
              <a:t>("%d", &amp;n);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nn-NO" altLang="ko-KR" sz="1400" b="1" dirty="0" smtClean="0">
                <a:solidFill>
                  <a:schemeClr val="tx1"/>
                </a:solidFill>
              </a:rPr>
              <a:t>	for </a:t>
            </a:r>
            <a:r>
              <a:rPr lang="nn-NO" altLang="ko-KR" sz="1400" b="1" dirty="0">
                <a:solidFill>
                  <a:schemeClr val="tx1"/>
                </a:solidFill>
              </a:rPr>
              <a:t>(i = 0; i&lt;n + 1; i++)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total </a:t>
            </a:r>
            <a:r>
              <a:rPr lang="en-US" altLang="ko-KR" sz="1400" b="1" dirty="0">
                <a:solidFill>
                  <a:schemeClr val="tx1"/>
                </a:solidFill>
              </a:rPr>
              <a:t>+=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("0</a:t>
            </a:r>
            <a:r>
              <a:rPr lang="ko-KR" altLang="en-US" sz="1400" b="1" dirty="0">
                <a:solidFill>
                  <a:schemeClr val="tx1"/>
                </a:solidFill>
              </a:rPr>
              <a:t>으로부터 </a:t>
            </a:r>
            <a:r>
              <a:rPr lang="en-US" altLang="ko-KR" sz="1400" b="1" dirty="0">
                <a:solidFill>
                  <a:schemeClr val="tx1"/>
                </a:solidFill>
              </a:rPr>
              <a:t>%d</a:t>
            </a:r>
            <a:r>
              <a:rPr lang="ko-KR" altLang="en-US" sz="1400" b="1" dirty="0">
                <a:solidFill>
                  <a:schemeClr val="tx1"/>
                </a:solidFill>
              </a:rPr>
              <a:t>까지 덧셈 결과</a:t>
            </a:r>
            <a:r>
              <a:rPr lang="en-US" altLang="ko-KR" sz="1400" b="1" dirty="0">
                <a:solidFill>
                  <a:schemeClr val="tx1"/>
                </a:solidFill>
              </a:rPr>
              <a:t>:%d\n", n, total);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880" y="2561693"/>
            <a:ext cx="4148351" cy="13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2470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152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495017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5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입력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=0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조건 확인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&lt;n + 1  5+1</a:t>
            </a:r>
            <a:r>
              <a:rPr lang="ko-KR" altLang="en-US" sz="1400" b="1" dirty="0">
                <a:solidFill>
                  <a:schemeClr val="tx1"/>
                </a:solidFill>
              </a:rPr>
              <a:t>보다 작을 때까지  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=</a:t>
            </a:r>
            <a:r>
              <a:rPr lang="ko-KR" altLang="en-US" sz="1400" b="1" dirty="0">
                <a:solidFill>
                  <a:schemeClr val="tx1"/>
                </a:solidFill>
              </a:rPr>
              <a:t>를 증가 시켜라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아직 증가 안됨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total = 0+0 total 0 </a:t>
            </a:r>
            <a:r>
              <a:rPr lang="ko-KR" altLang="en-US" sz="1400" b="1" dirty="0">
                <a:solidFill>
                  <a:schemeClr val="tx1"/>
                </a:solidFill>
              </a:rPr>
              <a:t>문장먼저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실행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=1 </a:t>
            </a:r>
            <a:r>
              <a:rPr lang="ko-KR" altLang="en-US" sz="1400" b="1" dirty="0">
                <a:solidFill>
                  <a:schemeClr val="tx1"/>
                </a:solidFill>
              </a:rPr>
              <a:t>로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증가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=1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조건 확인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&lt;n + 1  5+1</a:t>
            </a:r>
            <a:r>
              <a:rPr lang="ko-KR" altLang="en-US" sz="1400" b="1" dirty="0">
                <a:solidFill>
                  <a:schemeClr val="tx1"/>
                </a:solidFill>
              </a:rPr>
              <a:t>보다 작을 때까지  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=</a:t>
            </a:r>
            <a:r>
              <a:rPr lang="ko-KR" altLang="en-US" sz="1400" b="1" dirty="0">
                <a:solidFill>
                  <a:schemeClr val="tx1"/>
                </a:solidFill>
              </a:rPr>
              <a:t>를 증가 시켜라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아직 증가 안됨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total = 0+1 total 1 </a:t>
            </a:r>
            <a:r>
              <a:rPr lang="ko-KR" altLang="en-US" sz="1400" b="1" dirty="0">
                <a:solidFill>
                  <a:schemeClr val="tx1"/>
                </a:solidFill>
              </a:rPr>
              <a:t>문장 먼저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실행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=2 </a:t>
            </a:r>
            <a:r>
              <a:rPr lang="ko-KR" altLang="en-US" sz="1400" b="1" dirty="0">
                <a:solidFill>
                  <a:schemeClr val="tx1"/>
                </a:solidFill>
              </a:rPr>
              <a:t>로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증가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=2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조건 확인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&lt;n + 1  5+1</a:t>
            </a:r>
            <a:r>
              <a:rPr lang="ko-KR" altLang="en-US" sz="1400" b="1" dirty="0">
                <a:solidFill>
                  <a:schemeClr val="tx1"/>
                </a:solidFill>
              </a:rPr>
              <a:t>보다 작을 때까지  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=</a:t>
            </a:r>
            <a:r>
              <a:rPr lang="ko-KR" altLang="en-US" sz="1400" b="1" dirty="0">
                <a:solidFill>
                  <a:schemeClr val="tx1"/>
                </a:solidFill>
              </a:rPr>
              <a:t>를 증가 시켜라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아직 증가 안됨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total = 1+2 total 3 </a:t>
            </a:r>
            <a:r>
              <a:rPr lang="ko-KR" altLang="en-US" sz="1400" b="1" dirty="0">
                <a:solidFill>
                  <a:schemeClr val="tx1"/>
                </a:solidFill>
              </a:rPr>
              <a:t>문장 먼저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실행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=3 </a:t>
            </a:r>
            <a:r>
              <a:rPr lang="ko-KR" altLang="en-US" sz="1400" b="1" dirty="0">
                <a:solidFill>
                  <a:schemeClr val="tx1"/>
                </a:solidFill>
              </a:rPr>
              <a:t>로 증가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70133" y="0"/>
            <a:ext cx="545785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=3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조건 확인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&lt;n + 1  5+1</a:t>
            </a:r>
            <a:r>
              <a:rPr lang="ko-KR" altLang="en-US" sz="1400" b="1" dirty="0">
                <a:solidFill>
                  <a:schemeClr val="tx1"/>
                </a:solidFill>
              </a:rPr>
              <a:t>보다 작을 때까지  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=</a:t>
            </a:r>
            <a:r>
              <a:rPr lang="ko-KR" altLang="en-US" sz="1400" b="1" dirty="0">
                <a:solidFill>
                  <a:schemeClr val="tx1"/>
                </a:solidFill>
              </a:rPr>
              <a:t>를 증가 시켜라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아직 증가 안됨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total = 3+3 total 6 </a:t>
            </a:r>
            <a:r>
              <a:rPr lang="ko-KR" altLang="en-US" sz="1400" b="1" dirty="0">
                <a:solidFill>
                  <a:schemeClr val="tx1"/>
                </a:solidFill>
              </a:rPr>
              <a:t>문장 먼저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실행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=4 </a:t>
            </a:r>
            <a:r>
              <a:rPr lang="ko-KR" altLang="en-US" sz="1400" b="1" dirty="0">
                <a:solidFill>
                  <a:schemeClr val="tx1"/>
                </a:solidFill>
              </a:rPr>
              <a:t>로 증가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=4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조건 확인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&lt;n + 1  5+1</a:t>
            </a:r>
            <a:r>
              <a:rPr lang="ko-KR" altLang="en-US" sz="1400" b="1" dirty="0">
                <a:solidFill>
                  <a:schemeClr val="tx1"/>
                </a:solidFill>
              </a:rPr>
              <a:t>보다 작을 때까지  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=</a:t>
            </a:r>
            <a:r>
              <a:rPr lang="ko-KR" altLang="en-US" sz="1400" b="1" dirty="0">
                <a:solidFill>
                  <a:schemeClr val="tx1"/>
                </a:solidFill>
              </a:rPr>
              <a:t>를 증가 시켜라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아직 증가 안됨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total = 6+4 total 10 </a:t>
            </a:r>
            <a:r>
              <a:rPr lang="ko-KR" altLang="en-US" sz="1400" b="1" dirty="0">
                <a:solidFill>
                  <a:schemeClr val="tx1"/>
                </a:solidFill>
              </a:rPr>
              <a:t>문장 먼저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실행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=5 </a:t>
            </a:r>
            <a:r>
              <a:rPr lang="ko-KR" altLang="en-US" sz="1400" b="1" dirty="0">
                <a:solidFill>
                  <a:schemeClr val="tx1"/>
                </a:solidFill>
              </a:rPr>
              <a:t>로 증가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=5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조건 확인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&lt;n + 1  5+1</a:t>
            </a:r>
            <a:r>
              <a:rPr lang="ko-KR" altLang="en-US" sz="1400" b="1" dirty="0">
                <a:solidFill>
                  <a:schemeClr val="tx1"/>
                </a:solidFill>
              </a:rPr>
              <a:t>보다 작을 때까지  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=</a:t>
            </a:r>
            <a:r>
              <a:rPr lang="ko-KR" altLang="en-US" sz="1400" b="1" dirty="0">
                <a:solidFill>
                  <a:schemeClr val="tx1"/>
                </a:solidFill>
              </a:rPr>
              <a:t>를 증가 시켜라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아직 증가 안됨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total = 10+5 total 15 </a:t>
            </a:r>
            <a:r>
              <a:rPr lang="ko-KR" altLang="en-US" sz="1400" b="1" dirty="0">
                <a:solidFill>
                  <a:schemeClr val="tx1"/>
                </a:solidFill>
              </a:rPr>
              <a:t>문장 먼저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실행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=6 </a:t>
            </a:r>
            <a:r>
              <a:rPr lang="ko-KR" altLang="en-US" sz="1400" b="1" dirty="0">
                <a:solidFill>
                  <a:schemeClr val="tx1"/>
                </a:solidFill>
              </a:rPr>
              <a:t>로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증가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조건 확인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=6 &lt;5+1  </a:t>
            </a:r>
            <a:r>
              <a:rPr lang="ko-KR" altLang="en-US" sz="1400" b="1" dirty="0">
                <a:solidFill>
                  <a:schemeClr val="tx1"/>
                </a:solidFill>
              </a:rPr>
              <a:t>조건 안됨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결과값 출력 </a:t>
            </a:r>
            <a:r>
              <a:rPr lang="en-US" altLang="ko-KR" sz="1400" b="1" dirty="0">
                <a:solidFill>
                  <a:schemeClr val="tx1"/>
                </a:solidFill>
              </a:rPr>
              <a:t>total 15</a:t>
            </a: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3817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49135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35292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58044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91492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60033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00650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108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2-2 </a:t>
              </a:r>
              <a:r>
                <a:rPr lang="ko-KR" altLang="en-US" dirty="0" smtClean="0"/>
                <a:t>주석에 대한 이해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20978" y="2148732"/>
            <a:ext cx="804893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			//	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 </a:t>
            </a:r>
            <a:r>
              <a:rPr lang="ko-KR" altLang="en-US" dirty="0" smtClean="0"/>
              <a:t>헤더 파일 포함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				//	main </a:t>
            </a:r>
            <a:r>
              <a:rPr lang="ko-KR" altLang="en-US" dirty="0" smtClean="0"/>
              <a:t>함수의 시작</a:t>
            </a:r>
            <a:endParaRPr lang="en-US" altLang="ko-KR" dirty="0" smtClean="0"/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/*</a:t>
            </a:r>
          </a:p>
          <a:p>
            <a:r>
              <a:rPr lang="en-US" altLang="ko-KR" dirty="0"/>
              <a:t>	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함수는 모니터로 출력을 하는 경우에 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인자로 문자열을 전달하면 문자열을 출력한다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*/</a:t>
            </a:r>
          </a:p>
          <a:p>
            <a:r>
              <a:rPr lang="en-US" altLang="ko-KR" dirty="0"/>
              <a:t>	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(“Hello World! \n”);		// </a:t>
            </a:r>
            <a:r>
              <a:rPr lang="ko-KR" altLang="en-US" dirty="0" smtClean="0"/>
              <a:t>모니터로 문자열 출력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return 0;				// 0</a:t>
            </a:r>
            <a:r>
              <a:rPr lang="ko-KR" altLang="en-US" dirty="0" smtClean="0"/>
              <a:t>을 반환한다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}					// main </a:t>
            </a:r>
            <a:r>
              <a:rPr lang="ko-KR" altLang="en-US" dirty="0" smtClean="0"/>
              <a:t>함수의 끝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24814" y="117468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두가지</a:t>
            </a:r>
            <a:r>
              <a:rPr lang="ko-KR" altLang="en-US" dirty="0" smtClean="0"/>
              <a:t> 주석 처리</a:t>
            </a:r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2063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8325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21312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66204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2810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7767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34900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9555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43609" y="565487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Ctrl + F5	</a:t>
            </a:r>
            <a:r>
              <a:rPr lang="ko-KR" altLang="en-US" sz="1400" dirty="0" err="1" smtClean="0"/>
              <a:t>빌드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7901488" y="1314971"/>
            <a:ext cx="34804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컴파일 과정이 끝나고 링크가 끝난다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링크를 하면 컴파일 링크를 </a:t>
            </a:r>
            <a:r>
              <a:rPr lang="ko-KR" altLang="en-US" sz="1400" dirty="0" err="1" smtClean="0"/>
              <a:t>다끝낸다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링크가 끝나면 실행파일이 생성이 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실행 방법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가지 </a:t>
            </a:r>
            <a:r>
              <a:rPr lang="en-US" altLang="ko-KR" sz="1400" dirty="0" smtClean="0"/>
              <a:t>– </a:t>
            </a:r>
            <a:r>
              <a:rPr lang="ko-KR" altLang="en-US" sz="1400" dirty="0" err="1" smtClean="0"/>
              <a:t>비쥬얼스튜디오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가지</a:t>
            </a:r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ko-KR" altLang="en-US" sz="1400" dirty="0" err="1" smtClean="0"/>
              <a:t>도스창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가지 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44083" y="210656"/>
            <a:ext cx="6515566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출력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입력 </a:t>
            </a:r>
            <a:r>
              <a:rPr lang="en-US" altLang="ko-KR" sz="1400" dirty="0"/>
              <a:t>(Scanner)</a:t>
            </a:r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변수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ko-KR" altLang="en-US" sz="1400" dirty="0"/>
              <a:t>실수</a:t>
            </a:r>
            <a:r>
              <a:rPr lang="en-US" altLang="ko-KR" sz="1400" dirty="0"/>
              <a:t>,</a:t>
            </a:r>
            <a:r>
              <a:rPr lang="en-US" altLang="ko-KR" sz="1400" dirty="0" err="1"/>
              <a:t>flot,double</a:t>
            </a:r>
            <a:r>
              <a:rPr lang="ko-KR" altLang="en-US" sz="1400" dirty="0"/>
              <a:t>소수</a:t>
            </a:r>
            <a:r>
              <a:rPr lang="en-US" altLang="ko-KR" sz="1400" dirty="0"/>
              <a:t>,string</a:t>
            </a:r>
            <a:r>
              <a:rPr lang="ko-KR" altLang="en-US" sz="1400" dirty="0"/>
              <a:t>문자</a:t>
            </a:r>
            <a:r>
              <a:rPr lang="en-US" altLang="ko-KR" sz="1400" dirty="0"/>
              <a:t>, byte</a:t>
            </a:r>
            <a:r>
              <a:rPr lang="ko-KR" altLang="en-US" sz="1400" dirty="0" err="1"/>
              <a:t>작은단위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 </a:t>
            </a:r>
            <a:r>
              <a:rPr lang="ko-KR" altLang="en-US" sz="1400" dirty="0" err="1"/>
              <a:t>트루</a:t>
            </a:r>
            <a:r>
              <a:rPr lang="en-US" altLang="ko-KR" sz="1400" dirty="0"/>
              <a:t>or</a:t>
            </a:r>
            <a:r>
              <a:rPr lang="ko-KR" altLang="en-US" sz="1400" dirty="0"/>
              <a:t>펄스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연산 </a:t>
            </a:r>
            <a:r>
              <a:rPr lang="en-US" altLang="ko-KR" sz="1400" dirty="0"/>
              <a:t>(</a:t>
            </a:r>
            <a:r>
              <a:rPr lang="ko-KR" altLang="en-US" sz="1400" dirty="0"/>
              <a:t>산술</a:t>
            </a:r>
            <a:r>
              <a:rPr lang="en-US" altLang="ko-KR" sz="1400" dirty="0"/>
              <a:t>, </a:t>
            </a:r>
            <a:r>
              <a:rPr lang="ko-KR" altLang="en-US" sz="1400" dirty="0"/>
              <a:t>논리연산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5. </a:t>
            </a:r>
            <a:r>
              <a:rPr lang="ko-KR" altLang="en-US" sz="1400" dirty="0" err="1"/>
              <a:t>반복문</a:t>
            </a:r>
            <a:r>
              <a:rPr lang="ko-KR" altLang="en-US" sz="1400" dirty="0"/>
              <a:t> </a:t>
            </a:r>
            <a:r>
              <a:rPr lang="en-US" altLang="ko-KR" sz="1400" dirty="0"/>
              <a:t>(for)  for(</a:t>
            </a:r>
            <a:r>
              <a:rPr lang="ko-KR" altLang="en-US" sz="1400" dirty="0" err="1"/>
              <a:t>초기세팅</a:t>
            </a:r>
            <a:r>
              <a:rPr lang="en-US" altLang="ko-KR" sz="1400" dirty="0"/>
              <a:t>; </a:t>
            </a:r>
            <a:r>
              <a:rPr lang="ko-KR" altLang="en-US" sz="1400" dirty="0"/>
              <a:t>종료조건</a:t>
            </a:r>
            <a:r>
              <a:rPr lang="en-US" altLang="ko-KR" sz="1400" dirty="0"/>
              <a:t>; </a:t>
            </a:r>
            <a:r>
              <a:rPr lang="ko-KR" altLang="en-US" sz="1400" dirty="0"/>
              <a:t>증감내역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6. </a:t>
            </a:r>
            <a:r>
              <a:rPr lang="ko-KR" altLang="en-US" sz="1400" dirty="0"/>
              <a:t>가정문 </a:t>
            </a:r>
            <a:r>
              <a:rPr lang="en-US" altLang="ko-KR" sz="1400" dirty="0"/>
              <a:t>(if) ~</a:t>
            </a:r>
            <a:r>
              <a:rPr lang="ko-KR" altLang="en-US" sz="1400" dirty="0"/>
              <a:t>하면 </a:t>
            </a:r>
            <a:r>
              <a:rPr lang="en-US" altLang="ko-KR" sz="1400" dirty="0"/>
              <a:t>~</a:t>
            </a:r>
            <a:r>
              <a:rPr lang="ko-KR" altLang="en-US" sz="1400" dirty="0"/>
              <a:t>를 실행해라</a:t>
            </a:r>
          </a:p>
          <a:p>
            <a:r>
              <a:rPr lang="ko-KR" altLang="en-US" sz="1400" dirty="0"/>
              <a:t>옵션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배열</a:t>
            </a:r>
          </a:p>
          <a:p>
            <a:r>
              <a:rPr lang="ko-KR" altLang="en-US" sz="1400" dirty="0"/>
              <a:t>함수 </a:t>
            </a:r>
            <a:r>
              <a:rPr lang="en-US" altLang="ko-KR" sz="1400" dirty="0"/>
              <a:t>(function , method ) a</a:t>
            </a:r>
            <a:r>
              <a:rPr lang="ko-KR" altLang="en-US" sz="1400" dirty="0"/>
              <a:t>기능을 </a:t>
            </a:r>
            <a:r>
              <a:rPr lang="ko-KR" altLang="en-US" sz="1400" dirty="0" err="1"/>
              <a:t>여러번</a:t>
            </a:r>
            <a:r>
              <a:rPr lang="ko-KR" altLang="en-US" sz="1400" dirty="0"/>
              <a:t> 반복가능</a:t>
            </a:r>
          </a:p>
          <a:p>
            <a:r>
              <a:rPr lang="ko-KR" altLang="en-US" sz="1400" dirty="0"/>
              <a:t>파일처리</a:t>
            </a:r>
          </a:p>
          <a:p>
            <a:r>
              <a:rPr lang="ko-KR" altLang="en-US" sz="1400" dirty="0"/>
              <a:t>그래픽</a:t>
            </a:r>
          </a:p>
          <a:p>
            <a:r>
              <a:rPr lang="ko-KR" altLang="en-US" sz="1400" dirty="0"/>
              <a:t>사진</a:t>
            </a:r>
            <a:r>
              <a:rPr lang="en-US" altLang="ko-KR" sz="1400" dirty="0"/>
              <a:t>,</a:t>
            </a:r>
            <a:r>
              <a:rPr lang="ko-KR" altLang="en-US" sz="1400" dirty="0"/>
              <a:t>동영상</a:t>
            </a:r>
          </a:p>
          <a:p>
            <a:r>
              <a:rPr lang="ko-KR" altLang="en-US" sz="1400" dirty="0"/>
              <a:t>네트워크</a:t>
            </a:r>
          </a:p>
          <a:p>
            <a:r>
              <a:rPr lang="en-US" altLang="ko-KR" sz="1400" dirty="0" err="1"/>
              <a:t>swt</a:t>
            </a:r>
            <a:endParaRPr lang="en-US" altLang="ko-KR" sz="1400" dirty="0"/>
          </a:p>
          <a:p>
            <a:r>
              <a:rPr lang="en-US" altLang="ko-KR" sz="1400" dirty="0"/>
              <a:t>get </a:t>
            </a:r>
            <a:r>
              <a:rPr lang="ko-KR" altLang="en-US" sz="1400" dirty="0"/>
              <a:t>객체에서 </a:t>
            </a:r>
            <a:r>
              <a:rPr lang="ko-KR" altLang="en-US" sz="1400" dirty="0" err="1"/>
              <a:t>얻는것</a:t>
            </a:r>
            <a:endParaRPr lang="ko-KR" altLang="en-US" sz="1400" dirty="0"/>
          </a:p>
          <a:p>
            <a:r>
              <a:rPr lang="en-US" altLang="ko-KR" sz="1400" dirty="0"/>
              <a:t>set </a:t>
            </a:r>
            <a:r>
              <a:rPr lang="ko-KR" altLang="en-US" sz="1400" dirty="0" err="1"/>
              <a:t>세팅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리셋</a:t>
            </a:r>
            <a:r>
              <a:rPr lang="ko-KR" altLang="en-US" sz="1400" dirty="0"/>
              <a:t> </a:t>
            </a:r>
          </a:p>
          <a:p>
            <a:r>
              <a:rPr lang="en-US" altLang="ko-KR" sz="1400" dirty="0"/>
              <a:t>and </a:t>
            </a:r>
            <a:r>
              <a:rPr lang="ko-KR" altLang="en-US" sz="1400" dirty="0" err="1"/>
              <a:t>둘다만족</a:t>
            </a:r>
            <a:endParaRPr lang="ko-KR" altLang="en-US" sz="1400" dirty="0"/>
          </a:p>
          <a:p>
            <a:r>
              <a:rPr lang="en-US" altLang="ko-KR" sz="1400" dirty="0"/>
              <a:t>or </a:t>
            </a:r>
            <a:r>
              <a:rPr lang="ko-KR" altLang="en-US" sz="1400" dirty="0" err="1"/>
              <a:t>둘중하나만족</a:t>
            </a:r>
            <a:endParaRPr lang="ko-KR" altLang="en-US" sz="1400" dirty="0"/>
          </a:p>
          <a:p>
            <a:r>
              <a:rPr lang="en-US" altLang="ko-KR" sz="1400" dirty="0" err="1"/>
              <a:t>xor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둘중하나만</a:t>
            </a:r>
            <a:r>
              <a:rPr lang="ko-KR" altLang="en-US" sz="1400" dirty="0"/>
              <a:t> 만족 하나는 불충분 </a:t>
            </a:r>
            <a:r>
              <a:rPr lang="en-US" altLang="ko-KR" sz="1400" dirty="0"/>
              <a:t>x o / o x</a:t>
            </a:r>
          </a:p>
          <a:p>
            <a:r>
              <a:rPr lang="en-US" altLang="ko-KR" sz="1400" dirty="0"/>
              <a:t>&lt;&lt;(</a:t>
            </a:r>
            <a:r>
              <a:rPr lang="ko-KR" altLang="en-US" sz="1400" dirty="0" err="1"/>
              <a:t>쉬프트</a:t>
            </a:r>
            <a:r>
              <a:rPr lang="en-US" altLang="ko-KR" sz="1400" dirty="0"/>
              <a:t>) ~</a:t>
            </a:r>
            <a:r>
              <a:rPr lang="ko-KR" altLang="en-US" sz="1400" dirty="0"/>
              <a:t>만큼 이동</a:t>
            </a:r>
          </a:p>
          <a:p>
            <a:r>
              <a:rPr lang="ko-KR" altLang="en-US" sz="1400" dirty="0"/>
              <a:t>이중포문</a:t>
            </a:r>
          </a:p>
          <a:p>
            <a:r>
              <a:rPr lang="en-US" altLang="ko-KR" sz="1400" dirty="0"/>
              <a:t>1 1 </a:t>
            </a:r>
            <a:r>
              <a:rPr lang="ko-KR" altLang="en-US" sz="1400" dirty="0"/>
              <a:t>안 초기화 이어짐                       </a:t>
            </a:r>
            <a:r>
              <a:rPr lang="en-US" altLang="ko-KR" sz="1400" dirty="0"/>
              <a:t>for(){  </a:t>
            </a:r>
            <a:r>
              <a:rPr lang="ko-KR" altLang="en-US" sz="1400" dirty="0"/>
              <a:t>이어짐</a:t>
            </a:r>
          </a:p>
          <a:p>
            <a:r>
              <a:rPr lang="en-US" altLang="ko-KR" sz="1400" dirty="0"/>
              <a:t>1 2 for</a:t>
            </a:r>
            <a:r>
              <a:rPr lang="ko-KR" altLang="en-US" sz="1400" dirty="0"/>
              <a:t>문이 </a:t>
            </a:r>
            <a:r>
              <a:rPr lang="ko-KR" altLang="en-US" sz="1400" dirty="0" err="1"/>
              <a:t>돌아갈때마다</a:t>
            </a:r>
            <a:r>
              <a:rPr lang="ko-KR" altLang="en-US" sz="1400" dirty="0"/>
              <a:t> 계속 초기화         </a:t>
            </a:r>
            <a:r>
              <a:rPr lang="en-US" altLang="ko-KR" sz="1400" dirty="0"/>
              <a:t>for(){   </a:t>
            </a:r>
            <a:r>
              <a:rPr lang="ko-KR" altLang="en-US" sz="1400" dirty="0"/>
              <a:t>내부 </a:t>
            </a:r>
            <a:r>
              <a:rPr lang="en-US" altLang="ko-KR" sz="1400" dirty="0"/>
              <a:t>for</a:t>
            </a:r>
            <a:r>
              <a:rPr lang="ko-KR" altLang="en-US" sz="1400" dirty="0"/>
              <a:t>문 초기화</a:t>
            </a:r>
          </a:p>
          <a:p>
            <a:r>
              <a:rPr lang="ko-KR" altLang="en-US" sz="1400" dirty="0"/>
              <a:t>                                             </a:t>
            </a:r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                                            }</a:t>
            </a:r>
            <a:endParaRPr lang="ko-KR" altLang="en-US" sz="1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414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2-2 </a:t>
              </a:r>
              <a:r>
                <a:rPr lang="ko-KR" altLang="en-US" dirty="0" smtClean="0"/>
                <a:t>주석에 대한 이해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2148732"/>
            <a:ext cx="451437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주석 처리에 있어서의 주의점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주석을 나타내는 기호는 중복될 수 없다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/*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주석의 시작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여러행에</a:t>
            </a:r>
            <a:r>
              <a:rPr lang="ko-KR" altLang="en-US" dirty="0" smtClean="0"/>
              <a:t> 걸쳐서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/* </a:t>
            </a:r>
            <a:r>
              <a:rPr lang="ko-KR" altLang="en-US" dirty="0" err="1" smtClean="0"/>
              <a:t>단일행</a:t>
            </a:r>
            <a:r>
              <a:rPr lang="ko-KR" altLang="en-US" dirty="0" smtClean="0"/>
              <a:t> 주석철</a:t>
            </a:r>
            <a:r>
              <a:rPr lang="en-US" altLang="ko-KR" dirty="0" smtClean="0">
                <a:solidFill>
                  <a:srgbClr val="FF0000"/>
                </a:solidFill>
              </a:rPr>
              <a:t>*/</a:t>
            </a:r>
          </a:p>
          <a:p>
            <a:r>
              <a:rPr lang="en-US" altLang="ko-KR" dirty="0" smtClean="0"/>
              <a:t>*/ </a:t>
            </a:r>
            <a:r>
              <a:rPr lang="en-US" altLang="ko-KR" dirty="0" smtClean="0">
                <a:sym typeface="Wingdings" panose="05000000000000000000" pitchFamily="2" charset="2"/>
              </a:rPr>
              <a:t>----- </a:t>
            </a:r>
            <a:r>
              <a:rPr lang="ko-KR" altLang="en-US" dirty="0" smtClean="0">
                <a:sym typeface="Wingdings" panose="05000000000000000000" pitchFamily="2" charset="2"/>
              </a:rPr>
              <a:t>주석컴파일 에러 발생함 </a:t>
            </a:r>
            <a:r>
              <a:rPr lang="en-US" altLang="ko-KR" dirty="0" smtClean="0">
                <a:sym typeface="Wingdings" panose="05000000000000000000" pitchFamily="2" charset="2"/>
              </a:rPr>
              <a:t>- 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20978" y="4643578"/>
            <a:ext cx="3876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단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단일 행 주석은 중복 가능하다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/*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주석의 시작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여러행에</a:t>
            </a:r>
            <a:r>
              <a:rPr lang="ko-KR" altLang="en-US" b="1" dirty="0" smtClean="0"/>
              <a:t> 걸쳐서</a:t>
            </a:r>
            <a:endParaRPr lang="en-US" altLang="ko-KR" b="1" dirty="0" smtClean="0"/>
          </a:p>
          <a:p>
            <a:r>
              <a:rPr lang="en-US" altLang="ko-KR" b="1" dirty="0"/>
              <a:t>	</a:t>
            </a:r>
            <a:r>
              <a:rPr lang="en-US" altLang="ko-KR" b="1" dirty="0" smtClean="0"/>
              <a:t>// </a:t>
            </a:r>
            <a:r>
              <a:rPr lang="ko-KR" altLang="en-US" b="1" dirty="0" err="1" smtClean="0"/>
              <a:t>단일행</a:t>
            </a:r>
            <a:r>
              <a:rPr lang="ko-KR" altLang="en-US" b="1" dirty="0" smtClean="0"/>
              <a:t> 주석은 예외임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/>
              <a:t>*/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476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3268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2-3 </a:t>
              </a:r>
              <a:r>
                <a:rPr lang="en-US" altLang="ko-KR" dirty="0" err="1" smtClean="0"/>
                <a:t>printf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함수의 기본적 이해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19736" y="2395471"/>
            <a:ext cx="4262112" cy="3372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/>
          </a:p>
          <a:p>
            <a:r>
              <a:rPr lang="en-US" altLang="ko-KR" dirty="0" smtClean="0"/>
              <a:t>// printf1.c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#include &lt;</a:t>
            </a:r>
            <a:r>
              <a:rPr lang="en-US" altLang="ko-KR" dirty="0" err="1"/>
              <a:t>stdio.h</a:t>
            </a:r>
            <a:r>
              <a:rPr lang="en-US" altLang="ko-KR" dirty="0"/>
              <a:t>&gt;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main(void)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/>
              <a:t>	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(“hello. World /n”);</a:t>
            </a:r>
          </a:p>
          <a:p>
            <a:r>
              <a:rPr lang="en-US" altLang="ko-KR" dirty="0"/>
              <a:t>	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(“%d \n” , 1234);</a:t>
            </a:r>
          </a:p>
          <a:p>
            <a:r>
              <a:rPr lang="en-US" altLang="ko-KR" dirty="0"/>
              <a:t>	</a:t>
            </a:r>
            <a:r>
              <a:rPr lang="en-US" altLang="ko-KR" dirty="0" err="1" smtClean="0"/>
              <a:t>prinft</a:t>
            </a:r>
            <a:r>
              <a:rPr lang="en-US" altLang="ko-KR" dirty="0" smtClean="0"/>
              <a:t>(“%d %d \n, 10, 20);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return();</a:t>
            </a:r>
          </a:p>
          <a:p>
            <a:r>
              <a:rPr lang="en-US" altLang="ko-KR" dirty="0"/>
              <a:t>}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66069" y="1930044"/>
            <a:ext cx="518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\n </a:t>
            </a:r>
            <a:r>
              <a:rPr lang="ko-KR" altLang="en-US" dirty="0" smtClean="0">
                <a:solidFill>
                  <a:srgbClr val="FF0000"/>
                </a:solidFill>
              </a:rPr>
              <a:t>특수문자의 기능 다음 칸으로 넘긴다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099" y="5759464"/>
            <a:ext cx="3133725" cy="7239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366" y="2677072"/>
            <a:ext cx="5168442" cy="28094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366" y="5654689"/>
            <a:ext cx="3086100" cy="93345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825803" y="4081807"/>
            <a:ext cx="426784" cy="425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937210" y="5992826"/>
            <a:ext cx="704514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99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3268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2-3 </a:t>
              </a:r>
              <a:r>
                <a:rPr lang="en-US" altLang="ko-KR" dirty="0" err="1" smtClean="0"/>
                <a:t>printf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함수의 기본적 이해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호출의 이해 </a:t>
            </a:r>
            <a:r>
              <a:rPr lang="en-US" altLang="ko-KR" dirty="0" smtClean="0"/>
              <a:t>1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15347" y="1805059"/>
            <a:ext cx="3488267" cy="8015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dirty="0" smtClean="0">
                <a:solidFill>
                  <a:schemeClr val="tx1"/>
                </a:solidFill>
              </a:rPr>
              <a:t>(“Hello Everybody \n”);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11941" y="1805059"/>
            <a:ext cx="3488267" cy="2913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“Hello Everybody\n”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인자 전달 장소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6439436" y="2773382"/>
            <a:ext cx="206062" cy="8113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6453043" y="4718092"/>
            <a:ext cx="206062" cy="8113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 설명선 12"/>
          <p:cNvSpPr/>
          <p:nvPr/>
        </p:nvSpPr>
        <p:spPr>
          <a:xfrm>
            <a:off x="2924232" y="4127274"/>
            <a:ext cx="1744134" cy="1181636"/>
          </a:xfrm>
          <a:prstGeom prst="wedgeRectCallout">
            <a:avLst>
              <a:gd name="adj1" fmla="val 162294"/>
              <a:gd name="adj2" fmla="val 973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모니터에 출력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42060" y="5853903"/>
            <a:ext cx="3234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/>
              <a:t>printf</a:t>
            </a:r>
            <a:r>
              <a:rPr lang="en-US" altLang="ko-KR" dirty="0" smtClean="0"/>
              <a:t> (“</a:t>
            </a:r>
            <a:r>
              <a:rPr lang="en-US" altLang="ko-KR" dirty="0"/>
              <a:t>Hello Everybody\n</a:t>
            </a:r>
            <a:r>
              <a:rPr lang="en-US" altLang="ko-KR" dirty="0" smtClean="0"/>
              <a:t>”);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6829213" y="2994400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인자전달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6829213" y="5153210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함수 호출 완성된 문장</a:t>
            </a:r>
            <a:endParaRPr lang="en-US" altLang="ko-KR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613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70293" y="1085175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프로그램 작성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099734" y="857956"/>
            <a:ext cx="799253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0623" y="31609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68366" y="244313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1-2 </a:t>
            </a:r>
            <a:r>
              <a:rPr lang="ko-KR" altLang="en-US" dirty="0" smtClean="0"/>
              <a:t>프로그램의 완성 과정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70293" y="1986845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(compile)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70293" y="28673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에러발생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70293" y="366888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링크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70293" y="4470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에러발생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70293" y="527191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실행파일 생성</a:t>
            </a:r>
            <a:endParaRPr lang="ko-KR" altLang="en-US" dirty="0"/>
          </a:p>
        </p:txBody>
      </p:sp>
      <p:cxnSp>
        <p:nvCxnSpPr>
          <p:cNvPr id="15" name="꺾인 연결선 14"/>
          <p:cNvCxnSpPr>
            <a:stCxn id="19" idx="0"/>
          </p:cNvCxnSpPr>
          <p:nvPr/>
        </p:nvCxnSpPr>
        <p:spPr>
          <a:xfrm rot="5400000" flipH="1" flipV="1">
            <a:off x="3138094" y="1324473"/>
            <a:ext cx="727233" cy="25247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13651" y="273581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프로그램 수정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3343275" y="3022085"/>
            <a:ext cx="1743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/>
          <p:nvPr/>
        </p:nvCxnSpPr>
        <p:spPr>
          <a:xfrm rot="10800000">
            <a:off x="2229701" y="3133781"/>
            <a:ext cx="2530872" cy="1685194"/>
          </a:xfrm>
          <a:prstGeom prst="bentConnector3">
            <a:avLst>
              <a:gd name="adj1" fmla="val 996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줄무늬가 있는 오른쪽 화살표 31"/>
          <p:cNvSpPr/>
          <p:nvPr/>
        </p:nvSpPr>
        <p:spPr>
          <a:xfrm rot="5400000">
            <a:off x="5572495" y="3331303"/>
            <a:ext cx="503592" cy="29893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054348" y="3288268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</a:t>
            </a:r>
            <a:r>
              <a:rPr lang="ko-KR" altLang="en-US" dirty="0" smtClean="0"/>
              <a:t> </a:t>
            </a:r>
            <a:r>
              <a:rPr lang="en-US" altLang="ko-KR" dirty="0" smtClean="0"/>
              <a:t>NO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911428" y="2628574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</a:t>
            </a:r>
            <a:r>
              <a:rPr lang="ko-KR" altLang="en-US" dirty="0" smtClean="0"/>
              <a:t> </a:t>
            </a:r>
            <a:r>
              <a:rPr lang="en-US" altLang="ko-KR" dirty="0" smtClean="0"/>
              <a:t>YES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839172" y="431569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</a:t>
            </a:r>
            <a:r>
              <a:rPr lang="ko-KR" altLang="en-US" dirty="0" smtClean="0"/>
              <a:t> </a:t>
            </a:r>
            <a:r>
              <a:rPr lang="en-US" altLang="ko-KR" dirty="0" smtClean="0"/>
              <a:t>YES</a:t>
            </a:r>
            <a:endParaRPr lang="ko-KR" altLang="en-US" dirty="0"/>
          </a:p>
        </p:txBody>
      </p:sp>
      <p:sp>
        <p:nvSpPr>
          <p:cNvPr id="37" name="줄무늬가 있는 오른쪽 화살표 36"/>
          <p:cNvSpPr/>
          <p:nvPr/>
        </p:nvSpPr>
        <p:spPr>
          <a:xfrm rot="5400000">
            <a:off x="5572495" y="4953348"/>
            <a:ext cx="503592" cy="29893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054348" y="4910313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</a:t>
            </a:r>
            <a:r>
              <a:rPr lang="ko-KR" altLang="en-US" dirty="0" smtClean="0"/>
              <a:t> </a:t>
            </a:r>
            <a:r>
              <a:rPr lang="en-US" altLang="ko-KR" dirty="0" smtClean="0"/>
              <a:t>NO</a:t>
            </a:r>
            <a:endParaRPr lang="ko-KR" altLang="en-US" dirty="0"/>
          </a:p>
        </p:txBody>
      </p:sp>
      <p:sp>
        <p:nvSpPr>
          <p:cNvPr id="39" name="줄무늬가 있는 오른쪽 화살표 38"/>
          <p:cNvSpPr/>
          <p:nvPr/>
        </p:nvSpPr>
        <p:spPr>
          <a:xfrm rot="5400000">
            <a:off x="5572495" y="4057846"/>
            <a:ext cx="503592" cy="29893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줄무늬가 있는 오른쪽 화살표 39"/>
          <p:cNvSpPr/>
          <p:nvPr/>
        </p:nvSpPr>
        <p:spPr>
          <a:xfrm rot="5400000">
            <a:off x="5572495" y="2483043"/>
            <a:ext cx="503592" cy="29893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줄무늬가 있는 오른쪽 화살표 40"/>
          <p:cNvSpPr/>
          <p:nvPr/>
        </p:nvSpPr>
        <p:spPr>
          <a:xfrm rot="5400000">
            <a:off x="5572495" y="1655249"/>
            <a:ext cx="503592" cy="29893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13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3268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2-3 </a:t>
              </a:r>
              <a:r>
                <a:rPr lang="en-US" altLang="ko-KR" dirty="0" err="1" smtClean="0"/>
                <a:t>printf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함수의 기본적 이해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8675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호출의 이해 </a:t>
            </a:r>
            <a:r>
              <a:rPr lang="en-US" altLang="ko-KR" dirty="0" smtClean="0"/>
              <a:t>2 : </a:t>
            </a:r>
            <a:r>
              <a:rPr lang="ko-KR" altLang="en-US" dirty="0" smtClean="0"/>
              <a:t>서식 문자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서식 문자 </a:t>
            </a:r>
            <a:r>
              <a:rPr lang="en-US" altLang="ko-KR" dirty="0" smtClean="0"/>
              <a:t>(Conversion </a:t>
            </a:r>
            <a:r>
              <a:rPr lang="en-US" altLang="ko-KR" dirty="0" err="1" smtClean="0"/>
              <a:t>Specifier</a:t>
            </a:r>
            <a:r>
              <a:rPr lang="en-US" altLang="ko-KR" dirty="0" smtClean="0"/>
              <a:t>)</a:t>
            </a:r>
            <a:r>
              <a:rPr lang="ko-KR" altLang="en-US" dirty="0" smtClean="0"/>
              <a:t>란 출력 대상의 출력 형태를 지정하기 위한 문자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1054002" y="2482814"/>
            <a:ext cx="3488267" cy="8015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dirty="0" smtClean="0">
                <a:solidFill>
                  <a:schemeClr val="tx1"/>
                </a:solidFill>
              </a:rPr>
              <a:t>(“%d \n”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,</a:t>
            </a:r>
            <a:r>
              <a:rPr lang="en-US" altLang="ko-KR" dirty="0" smtClean="0">
                <a:solidFill>
                  <a:schemeClr val="tx1"/>
                </a:solidFill>
              </a:rPr>
              <a:t> 1234);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61714" y="3422972"/>
            <a:ext cx="3488267" cy="15225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</a:t>
            </a:r>
            <a:r>
              <a:rPr lang="en-US" altLang="ko-KR" b="1" dirty="0" smtClean="0">
                <a:solidFill>
                  <a:srgbClr val="FF0000"/>
                </a:solidFill>
              </a:rPr>
              <a:t>%d </a:t>
            </a:r>
            <a:r>
              <a:rPr lang="en-US" altLang="ko-KR" dirty="0" smtClean="0">
                <a:solidFill>
                  <a:schemeClr val="tx1"/>
                </a:solidFill>
              </a:rPr>
              <a:t>\n”            1234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dirty="0" smtClean="0">
                <a:solidFill>
                  <a:schemeClr val="tx1"/>
                </a:solidFill>
              </a:rPr>
              <a:t> (</a:t>
            </a:r>
            <a:r>
              <a:rPr lang="ko-KR" altLang="en-US" dirty="0" smtClean="0">
                <a:solidFill>
                  <a:schemeClr val="tx1"/>
                </a:solidFill>
              </a:rPr>
              <a:t>인자 </a:t>
            </a:r>
            <a:r>
              <a:rPr lang="en-US" altLang="ko-KR" dirty="0" smtClean="0">
                <a:solidFill>
                  <a:schemeClr val="tx1"/>
                </a:solidFill>
              </a:rPr>
              <a:t>1, </a:t>
            </a:r>
            <a:r>
              <a:rPr lang="ko-KR" altLang="en-US" dirty="0" smtClean="0">
                <a:solidFill>
                  <a:schemeClr val="tx1"/>
                </a:solidFill>
              </a:rPr>
              <a:t>인자</a:t>
            </a:r>
            <a:r>
              <a:rPr lang="en-US" altLang="ko-KR" dirty="0" smtClean="0">
                <a:solidFill>
                  <a:schemeClr val="tx1"/>
                </a:solidFill>
              </a:rPr>
              <a:t>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5902816" y="4919731"/>
            <a:ext cx="206062" cy="8113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834907" y="5954063"/>
            <a:ext cx="2547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printf</a:t>
            </a:r>
            <a:r>
              <a:rPr lang="en-US" altLang="ko-KR" dirty="0"/>
              <a:t>(“%d \n”, 1234</a:t>
            </a:r>
            <a:r>
              <a:rPr lang="en-US" altLang="ko-KR" dirty="0" smtClean="0"/>
              <a:t>); </a:t>
            </a:r>
            <a:endParaRPr lang="ko-KR" altLang="en-US" dirty="0"/>
          </a:p>
        </p:txBody>
      </p:sp>
      <p:sp>
        <p:nvSpPr>
          <p:cNvPr id="11" name="아래쪽 화살표 10"/>
          <p:cNvSpPr/>
          <p:nvPr/>
        </p:nvSpPr>
        <p:spPr>
          <a:xfrm rot="16200000">
            <a:off x="8441198" y="4986444"/>
            <a:ext cx="205976" cy="23997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871517" y="5940888"/>
            <a:ext cx="124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“1234 \n”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23434" y="6545009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10</a:t>
            </a:r>
            <a:r>
              <a:rPr lang="ko-KR" altLang="en-US" sz="1200" dirty="0" smtClean="0"/>
              <a:t>진수 정수형 출력</a:t>
            </a:r>
            <a:endParaRPr lang="ko-KR" altLang="en-US" sz="1200" dirty="0"/>
          </a:p>
        </p:txBody>
      </p:sp>
      <p:cxnSp>
        <p:nvCxnSpPr>
          <p:cNvPr id="15" name="꺾인 연결선 14"/>
          <p:cNvCxnSpPr/>
          <p:nvPr/>
        </p:nvCxnSpPr>
        <p:spPr>
          <a:xfrm rot="10800000">
            <a:off x="5814906" y="6289319"/>
            <a:ext cx="1329278" cy="163443"/>
          </a:xfrm>
          <a:prstGeom prst="bentConnector4">
            <a:avLst>
              <a:gd name="adj1" fmla="val -1191"/>
              <a:gd name="adj2" fmla="val -631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 rot="16200000" flipH="1">
            <a:off x="5231080" y="3964254"/>
            <a:ext cx="733425" cy="348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/>
          <p:nvPr/>
        </p:nvCxnSpPr>
        <p:spPr>
          <a:xfrm rot="5400000">
            <a:off x="6311585" y="4016060"/>
            <a:ext cx="666750" cy="3308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36638" y="378022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인자전달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7592444" y="6280104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최종 정수형 출력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625349" y="2190310"/>
            <a:ext cx="5009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콤마 표시 인자를 </a:t>
            </a:r>
            <a:r>
              <a:rPr lang="ko-KR" altLang="en-US" dirty="0" err="1" smtClean="0"/>
              <a:t>두개이상을</a:t>
            </a:r>
            <a:r>
              <a:rPr lang="ko-KR" altLang="en-US" dirty="0" smtClean="0"/>
              <a:t> 받을 수도 있다</a:t>
            </a:r>
            <a:endParaRPr lang="en-US" altLang="ko-KR" dirty="0" smtClean="0"/>
          </a:p>
          <a:p>
            <a:r>
              <a:rPr lang="ko-KR" altLang="en-US" dirty="0" smtClean="0"/>
              <a:t>인자</a:t>
            </a:r>
            <a:r>
              <a:rPr lang="en-US" altLang="ko-KR" dirty="0" smtClean="0"/>
              <a:t>1</a:t>
            </a:r>
            <a:r>
              <a:rPr lang="ko-KR" altLang="en-US" dirty="0" smtClean="0"/>
              <a:t>은 문자열</a:t>
            </a:r>
            <a:endParaRPr lang="en-US" altLang="ko-KR" dirty="0" smtClean="0"/>
          </a:p>
          <a:p>
            <a:r>
              <a:rPr lang="ko-KR" altLang="en-US" dirty="0" smtClean="0"/>
              <a:t>인자</a:t>
            </a:r>
            <a:r>
              <a:rPr lang="en-US" altLang="ko-KR" dirty="0" smtClean="0"/>
              <a:t>2</a:t>
            </a:r>
            <a:r>
              <a:rPr lang="ko-KR" altLang="en-US" dirty="0" smtClean="0"/>
              <a:t>는 정수형</a:t>
            </a:r>
            <a:endParaRPr lang="en-US" altLang="ko-KR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1766" y="4045633"/>
            <a:ext cx="473719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%</a:t>
            </a:r>
            <a:r>
              <a:rPr lang="en-US" altLang="ko-KR" b="1" dirty="0">
                <a:solidFill>
                  <a:srgbClr val="FF0000"/>
                </a:solidFill>
              </a:rPr>
              <a:t>d </a:t>
            </a:r>
            <a:r>
              <a:rPr lang="en-US" altLang="ko-KR" b="1" dirty="0" smtClean="0">
                <a:solidFill>
                  <a:srgbClr val="FF0000"/>
                </a:solidFill>
              </a:rPr>
              <a:t>– </a:t>
            </a:r>
            <a:r>
              <a:rPr lang="ko-KR" altLang="en-US" b="1" dirty="0" smtClean="0">
                <a:solidFill>
                  <a:srgbClr val="FF0000"/>
                </a:solidFill>
              </a:rPr>
              <a:t>서식문자 </a:t>
            </a:r>
            <a:r>
              <a:rPr lang="en-US" altLang="ko-KR" b="1" dirty="0" smtClean="0">
                <a:solidFill>
                  <a:srgbClr val="FF0000"/>
                </a:solidFill>
              </a:rPr>
              <a:t>– </a:t>
            </a:r>
            <a:r>
              <a:rPr lang="ko-KR" altLang="en-US" b="1" dirty="0" smtClean="0">
                <a:solidFill>
                  <a:srgbClr val="FF0000"/>
                </a:solidFill>
              </a:rPr>
              <a:t>데이터 출력하기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원하는데 출력 형태 지정하기 위한 문자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err="1" smtClean="0"/>
              <a:t>출력을원하는</a:t>
            </a:r>
            <a:r>
              <a:rPr lang="ko-KR" altLang="en-US" dirty="0" smtClean="0"/>
              <a:t> 대상인자는 무엇이냐</a:t>
            </a:r>
            <a:endParaRPr lang="en-US" altLang="ko-KR" dirty="0" smtClean="0"/>
          </a:p>
          <a:p>
            <a:r>
              <a:rPr lang="ko-KR" altLang="en-US" dirty="0" smtClean="0"/>
              <a:t>뒤에 나오는 </a:t>
            </a:r>
            <a:r>
              <a:rPr lang="en-US" altLang="ko-KR" dirty="0" smtClean="0"/>
              <a:t>1234</a:t>
            </a:r>
          </a:p>
          <a:p>
            <a:r>
              <a:rPr lang="en-US" altLang="ko-KR" dirty="0" smtClean="0"/>
              <a:t>%d </a:t>
            </a:r>
            <a:r>
              <a:rPr lang="ko-KR" altLang="en-US" dirty="0" smtClean="0"/>
              <a:t>형식으로 출력을 해달라</a:t>
            </a:r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진수 </a:t>
            </a:r>
            <a:r>
              <a:rPr lang="ko-KR" altLang="en-US" dirty="0" err="1" smtClean="0"/>
              <a:t>정수형으로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1234</a:t>
            </a:r>
            <a:r>
              <a:rPr lang="ko-KR" altLang="en-US" dirty="0" smtClean="0"/>
              <a:t>가 출력이 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%d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1234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진수 </a:t>
            </a:r>
            <a:r>
              <a:rPr lang="ko-KR" altLang="en-US" dirty="0" err="1" smtClean="0"/>
              <a:t>정수형으로</a:t>
            </a:r>
            <a:r>
              <a:rPr lang="ko-KR" altLang="en-US" dirty="0" smtClean="0"/>
              <a:t> 출력된다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29" name="타원 28"/>
          <p:cNvSpPr/>
          <p:nvPr/>
        </p:nvSpPr>
        <p:spPr>
          <a:xfrm>
            <a:off x="6536857" y="3422972"/>
            <a:ext cx="980912" cy="4957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29" idx="2"/>
          </p:cNvCxnSpPr>
          <p:nvPr/>
        </p:nvCxnSpPr>
        <p:spPr>
          <a:xfrm flipH="1">
            <a:off x="5191222" y="3670849"/>
            <a:ext cx="1345635" cy="10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878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3268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2-3 </a:t>
              </a:r>
              <a:r>
                <a:rPr lang="en-US" altLang="ko-KR" dirty="0" err="1" smtClean="0"/>
                <a:t>printf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함수의 기본적 이해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호출의 이해 </a:t>
            </a:r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515347" y="1805059"/>
            <a:ext cx="3488267" cy="8015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dirty="0" smtClean="0">
                <a:solidFill>
                  <a:schemeClr val="tx1"/>
                </a:solidFill>
              </a:rPr>
              <a:t>(“%d %d \n”,10,20);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99735" y="3793517"/>
            <a:ext cx="5202214" cy="8015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3200" dirty="0" smtClean="0">
                <a:solidFill>
                  <a:schemeClr val="tx1"/>
                </a:solidFill>
              </a:rPr>
              <a:t>(“%d %d \n”,10,20);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23" name="아래로 구부러진 화살표 22"/>
          <p:cNvSpPr/>
          <p:nvPr/>
        </p:nvSpPr>
        <p:spPr>
          <a:xfrm flipH="1">
            <a:off x="4381499" y="3399372"/>
            <a:ext cx="2098385" cy="438150"/>
          </a:xfrm>
          <a:prstGeom prst="curvedDownArrow">
            <a:avLst>
              <a:gd name="adj1" fmla="val 25000"/>
              <a:gd name="adj2" fmla="val 67725"/>
              <a:gd name="adj3" fmla="val 38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아래로 구부러진 화살표 23"/>
          <p:cNvSpPr/>
          <p:nvPr/>
        </p:nvSpPr>
        <p:spPr>
          <a:xfrm flipH="1" flipV="1">
            <a:off x="3800474" y="4545983"/>
            <a:ext cx="2098385" cy="438150"/>
          </a:xfrm>
          <a:prstGeom prst="curvedDownArrow">
            <a:avLst>
              <a:gd name="adj1" fmla="val 25000"/>
              <a:gd name="adj2" fmla="val 67725"/>
              <a:gd name="adj3" fmla="val 38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79263" y="5164989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10</a:t>
            </a:r>
            <a:r>
              <a:rPr lang="ko-KR" altLang="en-US" sz="1200" dirty="0" smtClean="0"/>
              <a:t>진수 정수형 출력</a:t>
            </a:r>
            <a:endParaRPr lang="ko-KR" altLang="en-US" sz="1200" dirty="0"/>
          </a:p>
        </p:txBody>
      </p:sp>
      <p:sp>
        <p:nvSpPr>
          <p:cNvPr id="26" name="아래쪽 화살표 25"/>
          <p:cNvSpPr/>
          <p:nvPr/>
        </p:nvSpPr>
        <p:spPr>
          <a:xfrm rot="16200000">
            <a:off x="8398850" y="2994383"/>
            <a:ext cx="205976" cy="23997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507830" y="4135818"/>
            <a:ext cx="133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“10 20 \n”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71783" y="1832843"/>
            <a:ext cx="4435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%d  - 10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진수 정수형 출력</a:t>
            </a:r>
            <a:endParaRPr lang="en-US" altLang="ko-KR" sz="2800" b="1" dirty="0" smtClean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49666" y="2915239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10</a:t>
            </a:r>
            <a:r>
              <a:rPr lang="ko-KR" altLang="en-US" sz="1200" dirty="0" smtClean="0"/>
              <a:t>진수 정수형 출력</a:t>
            </a:r>
            <a:endParaRPr lang="ko-KR" altLang="en-US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088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3268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2-3 </a:t>
              </a:r>
              <a:r>
                <a:rPr lang="en-US" altLang="ko-KR" dirty="0" err="1" smtClean="0"/>
                <a:t>printf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함수의 기본적 이해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사용의 예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515347" y="1805059"/>
            <a:ext cx="6508305" cy="40524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// printf1.c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#include &lt;</a:t>
            </a:r>
            <a:r>
              <a:rPr lang="en-US" altLang="ko-KR" dirty="0" err="1">
                <a:solidFill>
                  <a:schemeClr val="tx1"/>
                </a:solidFill>
              </a:rPr>
              <a:t>stdio.h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 smtClean="0">
                <a:solidFill>
                  <a:schemeClr val="tx1"/>
                </a:solidFill>
              </a:rPr>
              <a:t>(“My age: %d \n”, 20);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(“%d </a:t>
            </a:r>
            <a:r>
              <a:rPr lang="en-US" altLang="ko-KR" dirty="0" smtClean="0">
                <a:solidFill>
                  <a:schemeClr val="tx1"/>
                </a:solidFill>
              </a:rPr>
              <a:t>is my point \n</a:t>
            </a:r>
            <a:r>
              <a:rPr lang="en-US" altLang="ko-KR" dirty="0">
                <a:solidFill>
                  <a:schemeClr val="tx1"/>
                </a:solidFill>
              </a:rPr>
              <a:t>” , </a:t>
            </a:r>
            <a:r>
              <a:rPr lang="en-US" altLang="ko-KR" dirty="0" smtClean="0">
                <a:solidFill>
                  <a:schemeClr val="tx1"/>
                </a:solidFill>
              </a:rPr>
              <a:t>100);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 smtClean="0">
                <a:solidFill>
                  <a:schemeClr val="tx1"/>
                </a:solidFill>
              </a:rPr>
              <a:t>prinft</a:t>
            </a:r>
            <a:r>
              <a:rPr lang="en-US" altLang="ko-KR" dirty="0" smtClean="0">
                <a:solidFill>
                  <a:schemeClr val="tx1"/>
                </a:solidFill>
              </a:rPr>
              <a:t>(“Good\morning\</a:t>
            </a:r>
            <a:r>
              <a:rPr lang="en-US" altLang="ko-KR" dirty="0" err="1" smtClean="0">
                <a:solidFill>
                  <a:schemeClr val="tx1"/>
                </a:solidFill>
              </a:rPr>
              <a:t>neverybody</a:t>
            </a:r>
            <a:r>
              <a:rPr lang="en-US" altLang="ko-KR" dirty="0" smtClean="0">
                <a:solidFill>
                  <a:schemeClr val="tx1"/>
                </a:solidFill>
              </a:rPr>
              <a:t>\n);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return();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737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3268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2-3 </a:t>
              </a:r>
              <a:r>
                <a:rPr lang="en-US" altLang="ko-KR" dirty="0" err="1" smtClean="0"/>
                <a:t>printf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함수의 기본적 이해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69381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이번 장에서 공부한 내용 정리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 </a:t>
            </a:r>
            <a:r>
              <a:rPr lang="ko-KR" altLang="en-US" dirty="0" smtClean="0"/>
              <a:t>언어의 기본 구성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헤더 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주석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에 대해 살펴 보았다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함수가 지니고 있는 기능과 서식 문자에 대해 살펴 보았다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829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0978" y="1347220"/>
            <a:ext cx="3688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연산자란 무엇인가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연산을 요구할 때 사용되는 기호</a:t>
            </a:r>
            <a:endParaRPr lang="en-US" altLang="ko-KR" dirty="0" smtClean="0"/>
          </a:p>
          <a:p>
            <a:r>
              <a:rPr lang="en-US" altLang="ko-KR" dirty="0" smtClean="0"/>
              <a:t>- ex : + , - , * , /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374296" y="1222561"/>
            <a:ext cx="5338555" cy="29251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// printf1.c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#include &lt;</a:t>
            </a:r>
            <a:r>
              <a:rPr lang="en-US" altLang="ko-KR" dirty="0" err="1">
                <a:solidFill>
                  <a:schemeClr val="tx1"/>
                </a:solidFill>
              </a:rPr>
              <a:t>stdio.h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{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3+4; //</a:t>
            </a:r>
            <a:r>
              <a:rPr lang="ko-KR" altLang="en-US" dirty="0" smtClean="0">
                <a:solidFill>
                  <a:schemeClr val="tx1"/>
                </a:solidFill>
              </a:rPr>
              <a:t>덧셈 결과를 저장할 필요가 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	return();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623" y="2393348"/>
            <a:ext cx="52918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기본적인 사칙 연산자는 기본으로 제공을 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실행을 하면 아무것도 나타나지 않음</a:t>
            </a:r>
            <a:endParaRPr lang="en-US" altLang="ko-KR" dirty="0" smtClean="0"/>
          </a:p>
          <a:p>
            <a:r>
              <a:rPr lang="ko-KR" altLang="en-US" dirty="0" smtClean="0"/>
              <a:t>내가 연산하고자 하는 </a:t>
            </a:r>
            <a:r>
              <a:rPr lang="ko-KR" altLang="en-US" dirty="0" err="1" smtClean="0"/>
              <a:t>데이터사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이란 정수와 </a:t>
            </a:r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라는 정수이다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컴퓨터 메모리 공간에 있는 </a:t>
            </a:r>
            <a:endParaRPr lang="en-US" altLang="ko-KR" dirty="0" smtClean="0"/>
          </a:p>
          <a:p>
            <a:r>
              <a:rPr lang="ko-KR" altLang="en-US" dirty="0" smtClean="0"/>
              <a:t>데이터만 연산이 가능하다</a:t>
            </a:r>
            <a:r>
              <a:rPr lang="en-US" altLang="ko-KR" dirty="0" smtClean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57770"/>
          <a:stretch/>
        </p:blipFill>
        <p:spPr>
          <a:xfrm>
            <a:off x="8658018" y="5459896"/>
            <a:ext cx="3171825" cy="54704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0978" y="4270472"/>
            <a:ext cx="1336948" cy="10550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28258" y="4270472"/>
            <a:ext cx="1354003" cy="10550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Memory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3  4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7944" y="5456055"/>
            <a:ext cx="5737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출력 결과에 대한 함수 내용이 없기 때문에 안 나온다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메모리 공간에 저장을 해서 참조해서 쓸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메모리 공간에 이름을 지어주면 참조가 가능하다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1404730" y="4798003"/>
            <a:ext cx="1060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1497496" y="4929809"/>
            <a:ext cx="940904" cy="119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963850" y="4798003"/>
            <a:ext cx="0" cy="52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584174" y="4863905"/>
            <a:ext cx="422504" cy="3957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3006678" y="5049078"/>
            <a:ext cx="1379792" cy="12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468174" y="4468180"/>
            <a:ext cx="3812243" cy="3957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val</a:t>
            </a:r>
            <a:r>
              <a:rPr lang="en-US" altLang="ko-KR" b="1" dirty="0" smtClean="0">
                <a:solidFill>
                  <a:schemeClr val="tx1"/>
                </a:solidFill>
              </a:rPr>
              <a:t> – </a:t>
            </a:r>
            <a:r>
              <a:rPr lang="ko-KR" altLang="en-US" b="1" dirty="0" smtClean="0">
                <a:solidFill>
                  <a:schemeClr val="tx1"/>
                </a:solidFill>
              </a:rPr>
              <a:t>이라는 이름을 부여 해보자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68174" y="4995069"/>
            <a:ext cx="3812243" cy="3957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printf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</a:rPr>
              <a:t>로 출력을 해보자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68366" y="244313"/>
              <a:ext cx="2675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3-1 </a:t>
              </a:r>
              <a:r>
                <a:rPr lang="ko-KR" altLang="en-US" dirty="0" smtClean="0"/>
                <a:t>연산자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덧셈 연산자</a:t>
              </a:r>
              <a:endParaRPr lang="ko-KR" altLang="en-US" dirty="0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67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3-2 </a:t>
              </a:r>
              <a:r>
                <a:rPr lang="ko-KR" altLang="en-US" dirty="0" smtClean="0"/>
                <a:t>데이터 저장을 위한 변수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57807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변수란 무엇인가</a:t>
            </a:r>
            <a:r>
              <a:rPr lang="en-US" altLang="ko-KR" dirty="0" smtClean="0"/>
              <a:t>?   (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&lt;-&gt; </a:t>
            </a:r>
            <a:r>
              <a:rPr lang="ko-KR" altLang="en-US" dirty="0" smtClean="0"/>
              <a:t>상수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데이터를 저장할 수 있는 메모리 공간에 붙여진 이름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* </a:t>
            </a:r>
            <a:r>
              <a:rPr lang="ko-KR" altLang="en-US" dirty="0" smtClean="0"/>
              <a:t>다양한 형태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자료형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의 변수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정수형 </a:t>
            </a:r>
            <a:r>
              <a:rPr lang="en-US" altLang="ko-KR" dirty="0" smtClean="0"/>
              <a:t>: char,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long</a:t>
            </a:r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실수형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: float , double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570592" y="2215310"/>
            <a:ext cx="3812243" cy="3957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val</a:t>
            </a:r>
            <a:r>
              <a:rPr lang="en-US" altLang="ko-KR" b="1" dirty="0" smtClean="0">
                <a:solidFill>
                  <a:schemeClr val="tx1"/>
                </a:solidFill>
              </a:rPr>
              <a:t> – </a:t>
            </a:r>
            <a:r>
              <a:rPr lang="ko-KR" altLang="en-US" b="1" dirty="0" smtClean="0">
                <a:solidFill>
                  <a:schemeClr val="tx1"/>
                </a:solidFill>
              </a:rPr>
              <a:t>이라는 이름을 부여 해보자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70591" y="1819585"/>
            <a:ext cx="3812243" cy="3957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변수</a:t>
            </a:r>
            <a:r>
              <a:rPr lang="en-US" altLang="ko-KR" b="1" dirty="0" smtClean="0">
                <a:solidFill>
                  <a:schemeClr val="tx1"/>
                </a:solidFill>
              </a:rPr>
              <a:t> – </a:t>
            </a:r>
            <a:r>
              <a:rPr lang="ko-KR" altLang="en-US" dirty="0">
                <a:solidFill>
                  <a:schemeClr val="tx1"/>
                </a:solidFill>
              </a:rPr>
              <a:t>메모리 공간에 붙여진 이름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01728" y="2760657"/>
            <a:ext cx="5787601" cy="16315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이름을 붙인 경우도 있지만</a:t>
            </a:r>
            <a:r>
              <a:rPr lang="en-US" altLang="ko-KR" b="1" dirty="0" smtClean="0">
                <a:solidFill>
                  <a:schemeClr val="tx1"/>
                </a:solidFill>
              </a:rPr>
              <a:t>3,4 </a:t>
            </a:r>
            <a:r>
              <a:rPr lang="ko-KR" altLang="en-US" b="1" dirty="0" smtClean="0">
                <a:solidFill>
                  <a:schemeClr val="tx1"/>
                </a:solidFill>
              </a:rPr>
              <a:t>라는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이름이 없는 경우가 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참조는 할 수 없지만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메모리 공간에 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그래서 이름을 정해 놓고 참조가 가능하다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2105" y="4663357"/>
            <a:ext cx="7752522" cy="16315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정수로 쓰겠다고 하면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정수형으로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저장을하고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3.14</a:t>
            </a:r>
            <a:r>
              <a:rPr lang="ko-KR" altLang="en-US" b="1" dirty="0" smtClean="0">
                <a:solidFill>
                  <a:schemeClr val="tx1"/>
                </a:solidFill>
              </a:rPr>
              <a:t>처럼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실수형으로</a:t>
            </a:r>
            <a:r>
              <a:rPr lang="ko-KR" altLang="en-US" b="1" dirty="0" smtClean="0">
                <a:solidFill>
                  <a:schemeClr val="tx1"/>
                </a:solidFill>
              </a:rPr>
              <a:t> 쓴다고 한다면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실수형으로</a:t>
            </a:r>
            <a:r>
              <a:rPr lang="ko-KR" altLang="en-US" b="1" dirty="0" smtClean="0">
                <a:solidFill>
                  <a:schemeClr val="tx1"/>
                </a:solidFill>
              </a:rPr>
              <a:t> 사용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다양한 형태의 변수가 사용이 가능하다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</a:rPr>
              <a:t>형으로 선언을 하면 메모리 공간에 이름을 정해서 쓴다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127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0978" y="1347220"/>
            <a:ext cx="5755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변수의 선언 및 대입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대입 연산자 </a:t>
            </a:r>
            <a:r>
              <a:rPr lang="en-US" altLang="ko-KR" dirty="0" smtClean="0"/>
              <a:t>(=) : </a:t>
            </a:r>
            <a:r>
              <a:rPr lang="ko-KR" altLang="en-US" dirty="0" smtClean="0"/>
              <a:t>값을 대입하기 위한 용도의 연산자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420978" y="2482814"/>
            <a:ext cx="5338555" cy="29251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en-US" altLang="ko-KR" dirty="0" err="1" smtClean="0">
                <a:solidFill>
                  <a:schemeClr val="tx1"/>
                </a:solidFill>
              </a:rPr>
              <a:t>int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val</a:t>
            </a:r>
            <a:r>
              <a:rPr lang="en-US" altLang="ko-KR" dirty="0" smtClean="0">
                <a:solidFill>
                  <a:schemeClr val="tx1"/>
                </a:solidFill>
              </a:rPr>
              <a:t>  // </a:t>
            </a:r>
            <a:r>
              <a:rPr lang="en-US" altLang="ko-KR" dirty="0" err="1" smtClean="0">
                <a:solidFill>
                  <a:schemeClr val="tx1"/>
                </a:solidFill>
              </a:rPr>
              <a:t>int</a:t>
            </a:r>
            <a:r>
              <a:rPr lang="ko-KR" altLang="en-US" dirty="0" smtClean="0">
                <a:solidFill>
                  <a:schemeClr val="tx1"/>
                </a:solidFill>
              </a:rPr>
              <a:t>형 변수 </a:t>
            </a:r>
            <a:r>
              <a:rPr lang="en-US" altLang="ko-KR" dirty="0" err="1" smtClean="0">
                <a:solidFill>
                  <a:schemeClr val="tx1"/>
                </a:solidFill>
              </a:rPr>
              <a:t>val</a:t>
            </a:r>
            <a:r>
              <a:rPr lang="ko-KR" altLang="en-US" dirty="0" smtClean="0">
                <a:solidFill>
                  <a:schemeClr val="tx1"/>
                </a:solidFill>
              </a:rPr>
              <a:t>의 선언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 smtClean="0">
                <a:solidFill>
                  <a:schemeClr val="tx1"/>
                </a:solidFill>
              </a:rPr>
              <a:t>val</a:t>
            </a:r>
            <a:r>
              <a:rPr lang="en-US" altLang="ko-KR" dirty="0" smtClean="0">
                <a:solidFill>
                  <a:schemeClr val="tx1"/>
                </a:solidFill>
              </a:rPr>
              <a:t> = 20 // </a:t>
            </a:r>
            <a:r>
              <a:rPr lang="ko-KR" altLang="en-US" dirty="0" smtClean="0">
                <a:solidFill>
                  <a:schemeClr val="tx1"/>
                </a:solidFill>
              </a:rPr>
              <a:t>변수 </a:t>
            </a:r>
            <a:r>
              <a:rPr lang="en-US" altLang="ko-KR" dirty="0" err="1" smtClean="0">
                <a:solidFill>
                  <a:schemeClr val="tx1"/>
                </a:solidFill>
              </a:rPr>
              <a:t>val</a:t>
            </a:r>
            <a:r>
              <a:rPr lang="ko-KR" altLang="en-US" dirty="0" smtClean="0">
                <a:solidFill>
                  <a:schemeClr val="tx1"/>
                </a:solidFill>
              </a:rPr>
              <a:t>에 </a:t>
            </a:r>
            <a:r>
              <a:rPr lang="en-US" altLang="ko-KR" dirty="0" smtClean="0">
                <a:solidFill>
                  <a:schemeClr val="tx1"/>
                </a:solidFill>
              </a:rPr>
              <a:t>20</a:t>
            </a:r>
            <a:r>
              <a:rPr lang="ko-KR" altLang="en-US" dirty="0" smtClean="0">
                <a:solidFill>
                  <a:schemeClr val="tx1"/>
                </a:solidFill>
              </a:rPr>
              <a:t>을 저장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59533" y="2334288"/>
            <a:ext cx="6432467" cy="12792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int</a:t>
            </a:r>
            <a:r>
              <a:rPr lang="ko-KR" altLang="en-US" b="1" dirty="0" smtClean="0">
                <a:solidFill>
                  <a:schemeClr val="tx1"/>
                </a:solidFill>
              </a:rPr>
              <a:t>형 변수 </a:t>
            </a:r>
            <a:r>
              <a:rPr lang="en-US" altLang="ko-KR" b="1" dirty="0" err="1" smtClean="0">
                <a:solidFill>
                  <a:schemeClr val="tx1"/>
                </a:solidFill>
              </a:rPr>
              <a:t>val</a:t>
            </a:r>
            <a:r>
              <a:rPr lang="ko-KR" altLang="en-US" b="1" dirty="0" smtClean="0">
                <a:solidFill>
                  <a:schemeClr val="tx1"/>
                </a:solidFill>
              </a:rPr>
              <a:t>을 선언하라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인트형</a:t>
            </a:r>
            <a:r>
              <a:rPr lang="ko-KR" altLang="en-US" b="1" dirty="0" smtClean="0">
                <a:solidFill>
                  <a:schemeClr val="tx1"/>
                </a:solidFill>
              </a:rPr>
              <a:t> 데이터를 저장하기 위한 메모리 공간을 할당하고 이 할당된 공간을 </a:t>
            </a:r>
            <a:r>
              <a:rPr lang="en-US" altLang="ko-KR" b="1" dirty="0" err="1" smtClean="0">
                <a:solidFill>
                  <a:schemeClr val="tx1"/>
                </a:solidFill>
              </a:rPr>
              <a:t>val</a:t>
            </a:r>
            <a:r>
              <a:rPr lang="ko-KR" altLang="en-US" b="1" dirty="0" smtClean="0">
                <a:solidFill>
                  <a:schemeClr val="tx1"/>
                </a:solidFill>
              </a:rPr>
              <a:t>이라고 이름을 붙여주었다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8651" y="3564835"/>
            <a:ext cx="831084" cy="620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099734" y="3684104"/>
            <a:ext cx="4685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785113" y="3613564"/>
            <a:ext cx="1369837" cy="6207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변수 선언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138341" y="1360012"/>
            <a:ext cx="1369837" cy="6207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변수라고함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9634330" y="2021610"/>
            <a:ext cx="0" cy="3126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58230" y="5962886"/>
            <a:ext cx="7049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(=) : </a:t>
            </a:r>
            <a:r>
              <a:rPr lang="ko-KR" altLang="en-US" dirty="0" smtClean="0"/>
              <a:t>같다가 아니라 대입을 해라</a:t>
            </a:r>
            <a:endParaRPr lang="en-US" altLang="ko-KR" dirty="0" smtClean="0"/>
          </a:p>
          <a:p>
            <a:r>
              <a:rPr lang="ko-KR" altLang="en-US" dirty="0" smtClean="0"/>
              <a:t>오른쪽에 있는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이라는 정수 값을 </a:t>
            </a:r>
            <a:r>
              <a:rPr lang="en-US" altLang="ko-KR" dirty="0" err="1" smtClean="0"/>
              <a:t>val</a:t>
            </a:r>
            <a:r>
              <a:rPr lang="ko-KR" altLang="en-US" dirty="0" smtClean="0"/>
              <a:t>에 저장을 하라 라는 뜻이다</a:t>
            </a:r>
            <a:r>
              <a:rPr lang="en-US" altLang="ko-KR" dirty="0" smtClean="0"/>
              <a:t>.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3-2 </a:t>
              </a:r>
              <a:r>
                <a:rPr lang="ko-KR" altLang="en-US" dirty="0" smtClean="0"/>
                <a:t>데이터 저장을 위한 변수</a:t>
              </a:r>
              <a:endParaRPr lang="ko-KR" altLang="en-US" dirty="0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934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0978" y="1347220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변수를 이용한 예제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420978" y="1886466"/>
            <a:ext cx="5926813" cy="43751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#include &lt;</a:t>
            </a:r>
            <a:r>
              <a:rPr lang="en-US" altLang="ko-KR" dirty="0" err="1" smtClean="0">
                <a:solidFill>
                  <a:schemeClr val="tx1"/>
                </a:solidFill>
              </a:rPr>
              <a:t>stdio.h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en-US" altLang="ko-KR" dirty="0" err="1" smtClean="0">
                <a:solidFill>
                  <a:schemeClr val="tx1"/>
                </a:solidFill>
              </a:rPr>
              <a:t>int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a,b</a:t>
            </a:r>
            <a:r>
              <a:rPr lang="en-US" altLang="ko-KR" dirty="0" smtClean="0">
                <a:solidFill>
                  <a:schemeClr val="tx1"/>
                </a:solidFill>
              </a:rPr>
              <a:t>;		     //</a:t>
            </a:r>
            <a:r>
              <a:rPr lang="ko-KR" altLang="en-US" dirty="0" smtClean="0">
                <a:solidFill>
                  <a:schemeClr val="tx1"/>
                </a:solidFill>
              </a:rPr>
              <a:t>쓰레기 값으로 초기화</a:t>
            </a:r>
            <a:r>
              <a:rPr lang="en-US" altLang="ko-KR" dirty="0" smtClean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 smtClean="0">
                <a:solidFill>
                  <a:schemeClr val="tx1"/>
                </a:solidFill>
              </a:rPr>
              <a:t>int</a:t>
            </a:r>
            <a:r>
              <a:rPr lang="en-US" altLang="ko-KR" dirty="0" smtClean="0">
                <a:solidFill>
                  <a:schemeClr val="tx1"/>
                </a:solidFill>
              </a:rPr>
              <a:t> c=30,, d=40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a=10;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b=20;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en-US" altLang="ko-KR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dirty="0" smtClean="0">
                <a:solidFill>
                  <a:schemeClr val="tx1"/>
                </a:solidFill>
              </a:rPr>
              <a:t>(“%d %d \n”, a, b);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dirty="0" smtClean="0">
                <a:solidFill>
                  <a:schemeClr val="tx1"/>
                </a:solidFill>
              </a:rPr>
              <a:t>(“%d %d \n”, c, c);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return 0;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43481" y="2928731"/>
            <a:ext cx="4229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a,b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변수를 선언만 하게 되면 쓰레기 값이 된다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43481" y="3480820"/>
            <a:ext cx="5370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a,b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변수를 선언하고 </a:t>
            </a:r>
            <a:r>
              <a:rPr lang="en-US" altLang="ko-KR" sz="1400" dirty="0" smtClean="0"/>
              <a:t>c</a:t>
            </a:r>
            <a:r>
              <a:rPr lang="ko-KR" altLang="en-US" sz="1400" dirty="0" smtClean="0"/>
              <a:t>라는 변수를 선언하고 </a:t>
            </a:r>
            <a:r>
              <a:rPr lang="en-US" altLang="ko-KR" sz="1400" dirty="0" smtClean="0"/>
              <a:t>30</a:t>
            </a:r>
            <a:r>
              <a:rPr lang="ko-KR" altLang="en-US" sz="1400" dirty="0" smtClean="0"/>
              <a:t>을 대입하겠다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43481" y="3906918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c;</a:t>
            </a:r>
          </a:p>
          <a:p>
            <a:r>
              <a:rPr lang="en-US" altLang="ko-KR" sz="1400" dirty="0" smtClean="0"/>
              <a:t>c=30;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44098" y="4032909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err="1" smtClean="0"/>
              <a:t>두줄로도</a:t>
            </a:r>
            <a:r>
              <a:rPr lang="ko-KR" altLang="en-US" sz="1400" dirty="0" smtClean="0"/>
              <a:t> 가능함</a:t>
            </a:r>
            <a:endParaRPr lang="en-US" altLang="ko-KR" sz="1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543481" y="4584998"/>
            <a:ext cx="3868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4</a:t>
            </a:r>
            <a:r>
              <a:rPr lang="ko-KR" altLang="en-US" sz="1400" dirty="0" smtClean="0"/>
              <a:t>개의 값을 만들었기 때문에 참조가 가능하다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7791" y="4983198"/>
            <a:ext cx="60805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a </a:t>
            </a:r>
            <a:r>
              <a:rPr lang="ko-KR" altLang="en-US" sz="1400" dirty="0" smtClean="0"/>
              <a:t>라는 이름과 </a:t>
            </a:r>
            <a:r>
              <a:rPr lang="en-US" altLang="ko-KR" sz="1400" dirty="0" smtClean="0"/>
              <a:t>b</a:t>
            </a:r>
            <a:r>
              <a:rPr lang="ko-KR" altLang="en-US" sz="1400" dirty="0" smtClean="0"/>
              <a:t>라는 이름을 가진 데이터를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진수 </a:t>
            </a:r>
            <a:r>
              <a:rPr lang="ko-KR" altLang="en-US" sz="1400" dirty="0" err="1" smtClean="0"/>
              <a:t>정수형으로</a:t>
            </a:r>
            <a:r>
              <a:rPr lang="ko-KR" altLang="en-US" sz="1400" dirty="0" smtClean="0"/>
              <a:t> 출력하라</a:t>
            </a:r>
            <a:endParaRPr lang="en-US" altLang="ko-KR" sz="1400" dirty="0" smtClean="0"/>
          </a:p>
          <a:p>
            <a:r>
              <a:rPr lang="en-US" altLang="ko-KR" sz="1400" dirty="0" smtClean="0"/>
              <a:t>b </a:t>
            </a:r>
            <a:r>
              <a:rPr lang="ko-KR" altLang="en-US" sz="1400" dirty="0"/>
              <a:t>라는 이름과 </a:t>
            </a:r>
            <a:r>
              <a:rPr lang="en-US" altLang="ko-KR" sz="1400" dirty="0"/>
              <a:t>b</a:t>
            </a:r>
            <a:r>
              <a:rPr lang="ko-KR" altLang="en-US" sz="1400" dirty="0"/>
              <a:t>라는 이름을 가진 데이터를 </a:t>
            </a:r>
            <a:r>
              <a:rPr lang="en-US" altLang="ko-KR" sz="1400" dirty="0"/>
              <a:t>10</a:t>
            </a:r>
            <a:r>
              <a:rPr lang="ko-KR" altLang="en-US" sz="1400" dirty="0"/>
              <a:t>진수 </a:t>
            </a:r>
            <a:r>
              <a:rPr lang="ko-KR" altLang="en-US" sz="1400" dirty="0" err="1"/>
              <a:t>정수형으로</a:t>
            </a:r>
            <a:r>
              <a:rPr lang="ko-KR" altLang="en-US" sz="1400" dirty="0"/>
              <a:t> 출력하라</a:t>
            </a:r>
            <a:endParaRPr lang="en-US" altLang="ko-KR" sz="1400" dirty="0"/>
          </a:p>
          <a:p>
            <a:r>
              <a:rPr lang="en-US" altLang="ko-KR" sz="1400" dirty="0" smtClean="0"/>
              <a:t>c </a:t>
            </a:r>
            <a:r>
              <a:rPr lang="ko-KR" altLang="en-US" sz="1400" dirty="0"/>
              <a:t>라는 이름과 </a:t>
            </a:r>
            <a:r>
              <a:rPr lang="en-US" altLang="ko-KR" sz="1400" dirty="0"/>
              <a:t>b</a:t>
            </a:r>
            <a:r>
              <a:rPr lang="ko-KR" altLang="en-US" sz="1400" dirty="0"/>
              <a:t>라는 이름을 가진 데이터를 </a:t>
            </a:r>
            <a:r>
              <a:rPr lang="en-US" altLang="ko-KR" sz="1400" dirty="0"/>
              <a:t>10</a:t>
            </a:r>
            <a:r>
              <a:rPr lang="ko-KR" altLang="en-US" sz="1400" dirty="0"/>
              <a:t>진수 </a:t>
            </a:r>
            <a:r>
              <a:rPr lang="ko-KR" altLang="en-US" sz="1400" dirty="0" err="1"/>
              <a:t>정수형으로</a:t>
            </a:r>
            <a:r>
              <a:rPr lang="ko-KR" altLang="en-US" sz="1400" dirty="0"/>
              <a:t> 출력하라</a:t>
            </a:r>
            <a:endParaRPr lang="en-US" altLang="ko-KR" sz="1400" dirty="0"/>
          </a:p>
          <a:p>
            <a:r>
              <a:rPr lang="en-US" altLang="ko-KR" sz="1400" dirty="0"/>
              <a:t>d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라는 이름과 </a:t>
            </a:r>
            <a:r>
              <a:rPr lang="en-US" altLang="ko-KR" sz="1400" dirty="0"/>
              <a:t>b</a:t>
            </a:r>
            <a:r>
              <a:rPr lang="ko-KR" altLang="en-US" sz="1400" dirty="0"/>
              <a:t>라는 이름을 가진 데이터를 </a:t>
            </a:r>
            <a:r>
              <a:rPr lang="en-US" altLang="ko-KR" sz="1400" dirty="0"/>
              <a:t>10</a:t>
            </a:r>
            <a:r>
              <a:rPr lang="ko-KR" altLang="en-US" sz="1400" dirty="0"/>
              <a:t>진수 </a:t>
            </a:r>
            <a:r>
              <a:rPr lang="ko-KR" altLang="en-US" sz="1400" dirty="0" err="1"/>
              <a:t>정수형으로</a:t>
            </a:r>
            <a:r>
              <a:rPr lang="ko-KR" altLang="en-US" sz="1400" dirty="0"/>
              <a:t> 출력하라</a:t>
            </a:r>
            <a:endParaRPr lang="en-US" altLang="ko-KR" sz="1400" dirty="0"/>
          </a:p>
          <a:p>
            <a:endParaRPr lang="en-US" altLang="ko-KR" sz="1400" dirty="0" smtClean="0"/>
          </a:p>
        </p:txBody>
      </p:sp>
      <p:grpSp>
        <p:nvGrpSpPr>
          <p:cNvPr id="15" name="그룹 14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3-2 </a:t>
              </a:r>
              <a:r>
                <a:rPr lang="ko-KR" altLang="en-US" dirty="0" smtClean="0"/>
                <a:t>데이터 저장을 위한 변수</a:t>
              </a:r>
              <a:endParaRPr lang="ko-KR" altLang="en-US" dirty="0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862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0978" y="1347220"/>
            <a:ext cx="4663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변수 선언 시 주의 사항 </a:t>
            </a:r>
            <a:r>
              <a:rPr lang="en-US" altLang="ko-KR" dirty="0" smtClean="0"/>
              <a:t>1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변수를 함수 내에 선언할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등장 위치</a:t>
            </a:r>
            <a:r>
              <a:rPr lang="en-US" altLang="ko-KR" dirty="0" smtClean="0"/>
              <a:t>!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20978" y="2242545"/>
            <a:ext cx="5926813" cy="43751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#include &lt;</a:t>
            </a:r>
            <a:r>
              <a:rPr lang="en-US" altLang="ko-KR" dirty="0" err="1" smtClean="0">
                <a:solidFill>
                  <a:schemeClr val="tx1"/>
                </a:solidFill>
              </a:rPr>
              <a:t>stdio.h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en-US" altLang="ko-KR" dirty="0" err="1" smtClean="0">
                <a:solidFill>
                  <a:schemeClr val="tx1"/>
                </a:solidFill>
              </a:rPr>
              <a:t>int</a:t>
            </a:r>
            <a:r>
              <a:rPr lang="en-US" altLang="ko-KR" dirty="0" smtClean="0">
                <a:solidFill>
                  <a:schemeClr val="tx1"/>
                </a:solidFill>
              </a:rPr>
              <a:t> a;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 smtClean="0">
                <a:solidFill>
                  <a:schemeClr val="tx1"/>
                </a:solidFill>
              </a:rPr>
              <a:t>int</a:t>
            </a:r>
            <a:r>
              <a:rPr lang="en-US" altLang="ko-KR" dirty="0" smtClean="0">
                <a:solidFill>
                  <a:schemeClr val="tx1"/>
                </a:solidFill>
              </a:rPr>
              <a:t> b;		    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a=10;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b=20;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en-US" altLang="ko-KR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dirty="0" smtClean="0">
                <a:solidFill>
                  <a:schemeClr val="tx1"/>
                </a:solidFill>
              </a:rPr>
              <a:t>(“%d %d \n”, a, b);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return 0;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43481" y="2928731"/>
            <a:ext cx="52533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 </a:t>
            </a:r>
            <a:r>
              <a:rPr lang="ko-KR" altLang="en-US" sz="1400" dirty="0" smtClean="0"/>
              <a:t>변수 선언을 하고</a:t>
            </a:r>
            <a:endParaRPr lang="en-US" altLang="ko-KR" sz="1400" dirty="0" smtClean="0"/>
          </a:p>
          <a:p>
            <a:r>
              <a:rPr lang="en-US" altLang="ko-KR" sz="1400" dirty="0" smtClean="0"/>
              <a:t>a=10;</a:t>
            </a:r>
          </a:p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b;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순서가 바뀌면 안됨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이렇게 되면 컴파일 타임에 에러가 생긴다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변수는 가장 앞부분에 나와야 됨</a:t>
            </a:r>
            <a:r>
              <a:rPr lang="en-US" altLang="ko-KR" sz="1400" dirty="0" smtClean="0"/>
              <a:t>!!!!!</a:t>
            </a:r>
          </a:p>
          <a:p>
            <a:endParaRPr lang="en-US" altLang="ko-KR" sz="1400" dirty="0" smtClean="0"/>
          </a:p>
        </p:txBody>
      </p:sp>
      <p:grpSp>
        <p:nvGrpSpPr>
          <p:cNvPr id="14" name="그룹 13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3-2 </a:t>
              </a:r>
              <a:r>
                <a:rPr lang="ko-KR" altLang="en-US" dirty="0" smtClean="0"/>
                <a:t>데이터 저장을 위한 변수</a:t>
              </a:r>
              <a:endParaRPr lang="ko-KR" altLang="en-US" dirty="0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463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0978" y="3101546"/>
            <a:ext cx="504016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* </a:t>
            </a:r>
            <a:r>
              <a:rPr lang="ko-KR" altLang="en-US" sz="3200" dirty="0" smtClean="0"/>
              <a:t>적절치 않은 변수의 이름</a:t>
            </a:r>
            <a:endParaRPr lang="en-US" altLang="ko-KR" sz="3200" dirty="0" smtClean="0"/>
          </a:p>
          <a:p>
            <a:r>
              <a:rPr lang="en-US" altLang="ko-KR" sz="3200" dirty="0" err="1" smtClean="0"/>
              <a:t>int</a:t>
            </a:r>
            <a:r>
              <a:rPr lang="en-US" altLang="ko-KR" sz="3200" dirty="0" smtClean="0"/>
              <a:t> 7th_val</a:t>
            </a:r>
          </a:p>
          <a:p>
            <a:r>
              <a:rPr lang="en-US" altLang="ko-KR" sz="3200" dirty="0" err="1" smtClean="0"/>
              <a:t>int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/>
              <a:t>live_inthe</a:t>
            </a:r>
            <a:r>
              <a:rPr lang="en-US" altLang="ko-KR" sz="3200" dirty="0" smtClean="0"/>
              <a:t>#</a:t>
            </a:r>
          </a:p>
          <a:p>
            <a:r>
              <a:rPr lang="en-US" altLang="ko-KR" sz="3200" dirty="0" err="1" smtClean="0"/>
              <a:t>int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/>
              <a:t>kor</a:t>
            </a:r>
            <a:r>
              <a:rPr lang="en-US" altLang="ko-KR" sz="3200" dirty="0" smtClean="0"/>
              <a:t> year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3-2 </a:t>
              </a:r>
              <a:r>
                <a:rPr lang="ko-KR" altLang="en-US" dirty="0" smtClean="0"/>
                <a:t>데이터 저장을 위한 변수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761604" y="3088831"/>
            <a:ext cx="527740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* </a:t>
            </a:r>
            <a:r>
              <a:rPr lang="ko-KR" altLang="en-US" sz="3200" dirty="0" smtClean="0"/>
              <a:t>적절치 않은 이유</a:t>
            </a:r>
            <a:endParaRPr lang="en-US" altLang="ko-KR" sz="3200" dirty="0" smtClean="0"/>
          </a:p>
          <a:p>
            <a:r>
              <a:rPr lang="ko-KR" altLang="en-US" sz="3200" dirty="0" smtClean="0"/>
              <a:t>변수의 이름이 숫자로 시작</a:t>
            </a:r>
            <a:endParaRPr lang="en-US" altLang="ko-KR" sz="3200" dirty="0" smtClean="0"/>
          </a:p>
          <a:p>
            <a:r>
              <a:rPr lang="ko-KR" altLang="en-US" sz="3200" dirty="0" smtClean="0"/>
              <a:t>변수의 이름이 특수문자</a:t>
            </a:r>
            <a:endParaRPr lang="en-US" altLang="ko-KR" sz="3200" dirty="0" smtClean="0"/>
          </a:p>
          <a:p>
            <a:r>
              <a:rPr lang="ko-KR" altLang="en-US" sz="3200" dirty="0" smtClean="0"/>
              <a:t>변수의 이름 사이에 </a:t>
            </a:r>
            <a:r>
              <a:rPr lang="ko-KR" altLang="en-US" sz="3200" dirty="0" err="1" smtClean="0"/>
              <a:t>빈공간</a:t>
            </a:r>
            <a:endParaRPr lang="en-US" altLang="ko-KR" sz="3200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873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814302" y="2995788"/>
            <a:ext cx="3790950" cy="2505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7177" y="3100563"/>
            <a:ext cx="14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Work space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88145" y="3768384"/>
            <a:ext cx="2344729" cy="141708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09576" y="3751477"/>
            <a:ext cx="901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389575"/>
            <a:ext cx="468910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Work space </a:t>
            </a:r>
            <a:r>
              <a:rPr lang="ko-KR" altLang="en-US" sz="1400" dirty="0" smtClean="0"/>
              <a:t>안에 </a:t>
            </a:r>
            <a:r>
              <a:rPr lang="en-US" altLang="ko-KR" sz="1400" dirty="0" smtClean="0"/>
              <a:t>project </a:t>
            </a:r>
            <a:r>
              <a:rPr lang="ko-KR" altLang="en-US" sz="1400" dirty="0" smtClean="0"/>
              <a:t>상자가 있다</a:t>
            </a:r>
            <a:endParaRPr lang="en-US" altLang="ko-KR" sz="1400" dirty="0" smtClean="0"/>
          </a:p>
          <a:p>
            <a:r>
              <a:rPr lang="ko-KR" altLang="en-US" sz="1400" dirty="0" smtClean="0"/>
              <a:t>하나의 워크 스페이스는 </a:t>
            </a:r>
            <a:r>
              <a:rPr lang="ko-KR" altLang="en-US" sz="1400" dirty="0" err="1" smtClean="0"/>
              <a:t>둘이상의</a:t>
            </a:r>
            <a:r>
              <a:rPr lang="ko-KR" altLang="en-US" sz="1400" dirty="0" smtClean="0"/>
              <a:t> 프로젝트를</a:t>
            </a:r>
            <a:endParaRPr lang="en-US" altLang="ko-KR" sz="1400" dirty="0" smtClean="0"/>
          </a:p>
          <a:p>
            <a:r>
              <a:rPr lang="ko-KR" altLang="en-US" sz="1400" dirty="0" smtClean="0"/>
              <a:t>가지고 있을 수 있다</a:t>
            </a:r>
            <a:endParaRPr lang="en-US" altLang="ko-KR" sz="1400" dirty="0" smtClean="0"/>
          </a:p>
          <a:p>
            <a:r>
              <a:rPr lang="ko-KR" altLang="en-US" sz="1400" dirty="0" smtClean="0"/>
              <a:t>프로그램 코드를 가지고 있는 파일을 만든다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파일을 만들기 앞서 프로젝트와 워크 스페이스를 만든다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93187" y="4402391"/>
            <a:ext cx="1435065" cy="73128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93187" y="4398700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98" t="14808" r="8156" b="26155"/>
          <a:stretch/>
        </p:blipFill>
        <p:spPr>
          <a:xfrm>
            <a:off x="4810535" y="896205"/>
            <a:ext cx="6000750" cy="447229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681952" y="1963725"/>
            <a:ext cx="1819275" cy="810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endCxn id="7" idx="3"/>
          </p:cNvCxnSpPr>
          <p:nvPr/>
        </p:nvCxnSpPr>
        <p:spPr>
          <a:xfrm flipH="1">
            <a:off x="2210720" y="2300463"/>
            <a:ext cx="6423607" cy="163568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4324670" y="3132352"/>
            <a:ext cx="4542753" cy="9884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22" t="2502" r="3984" b="23667"/>
          <a:stretch/>
        </p:blipFill>
        <p:spPr>
          <a:xfrm>
            <a:off x="6043846" y="5133673"/>
            <a:ext cx="3790951" cy="2067477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2099734" y="857952"/>
            <a:ext cx="799253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0623" y="316086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668366" y="244309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1-2 </a:t>
            </a:r>
            <a:r>
              <a:rPr lang="ko-KR" altLang="en-US" dirty="0" smtClean="0"/>
              <a:t>프로그램의 완성 과정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853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0978" y="1347220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완성된 덧셈 프로그램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420978" y="2242545"/>
            <a:ext cx="6122503" cy="43751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// simpleadd2.c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#include &lt;</a:t>
            </a:r>
            <a:r>
              <a:rPr lang="en-US" altLang="ko-KR" dirty="0" err="1" smtClean="0">
                <a:solidFill>
                  <a:schemeClr val="tx1"/>
                </a:solidFill>
              </a:rPr>
              <a:t>stdio.h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en-US" altLang="ko-KR" dirty="0" err="1" smtClean="0">
                <a:solidFill>
                  <a:schemeClr val="tx1"/>
                </a:solidFill>
              </a:rPr>
              <a:t>int</a:t>
            </a:r>
            <a:r>
              <a:rPr lang="en-US" altLang="ko-KR" dirty="0" smtClean="0">
                <a:solidFill>
                  <a:schemeClr val="tx1"/>
                </a:solidFill>
              </a:rPr>
              <a:t> result;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result=3+4;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dirty="0" smtClean="0">
                <a:solidFill>
                  <a:schemeClr val="tx1"/>
                </a:solidFill>
              </a:rPr>
              <a:t>(”</a:t>
            </a:r>
            <a:r>
              <a:rPr lang="ko-KR" altLang="en-US" dirty="0" smtClean="0">
                <a:solidFill>
                  <a:schemeClr val="tx1"/>
                </a:solidFill>
              </a:rPr>
              <a:t>덧셈결과 </a:t>
            </a:r>
            <a:r>
              <a:rPr lang="en-US" altLang="ko-KR" dirty="0" smtClean="0">
                <a:solidFill>
                  <a:schemeClr val="tx1"/>
                </a:solidFill>
              </a:rPr>
              <a:t>:%d \n”, result);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en-US" altLang="ko-KR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(“%</a:t>
            </a:r>
            <a:r>
              <a:rPr lang="en-US" altLang="ko-KR" dirty="0" smtClean="0">
                <a:solidFill>
                  <a:schemeClr val="tx1"/>
                </a:solidFill>
              </a:rPr>
              <a:t>d </a:t>
            </a:r>
            <a:r>
              <a:rPr lang="ko-KR" altLang="en-US" dirty="0" smtClean="0">
                <a:solidFill>
                  <a:schemeClr val="tx1"/>
                </a:solidFill>
              </a:rPr>
              <a:t>더하기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%</a:t>
            </a:r>
            <a:r>
              <a:rPr lang="en-US" altLang="ko-KR" dirty="0" smtClean="0">
                <a:solidFill>
                  <a:schemeClr val="tx1"/>
                </a:solidFill>
              </a:rPr>
              <a:t>d </a:t>
            </a:r>
            <a:r>
              <a:rPr lang="ko-KR" altLang="en-US" dirty="0" smtClean="0">
                <a:solidFill>
                  <a:schemeClr val="tx1"/>
                </a:solidFill>
              </a:rPr>
              <a:t>입니다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en-US" altLang="ko-KR" dirty="0">
                <a:solidFill>
                  <a:schemeClr val="tx1"/>
                </a:solidFill>
              </a:rPr>
              <a:t>\n”, </a:t>
            </a:r>
            <a:r>
              <a:rPr lang="en-US" altLang="ko-KR" dirty="0" smtClean="0">
                <a:solidFill>
                  <a:schemeClr val="tx1"/>
                </a:solidFill>
              </a:rPr>
              <a:t>3, 4, result);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en-US" altLang="ko-KR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dirty="0" smtClean="0">
                <a:solidFill>
                  <a:schemeClr val="tx1"/>
                </a:solidFill>
              </a:rPr>
              <a:t>(“</a:t>
            </a:r>
            <a:r>
              <a:rPr lang="ko-KR" altLang="en-US" dirty="0" smtClean="0">
                <a:solidFill>
                  <a:schemeClr val="tx1"/>
                </a:solidFill>
              </a:rPr>
              <a:t>변수 </a:t>
            </a:r>
            <a:r>
              <a:rPr lang="en-US" altLang="ko-KR" dirty="0" smtClean="0">
                <a:solidFill>
                  <a:schemeClr val="tx1"/>
                </a:solidFill>
              </a:rPr>
              <a:t>result</a:t>
            </a:r>
            <a:r>
              <a:rPr lang="ko-KR" altLang="en-US" dirty="0" smtClean="0">
                <a:solidFill>
                  <a:schemeClr val="tx1"/>
                </a:solidFill>
              </a:rPr>
              <a:t>에 저장된 값 </a:t>
            </a:r>
            <a:r>
              <a:rPr lang="en-US" altLang="ko-KR" dirty="0" smtClean="0">
                <a:solidFill>
                  <a:schemeClr val="tx1"/>
                </a:solidFill>
              </a:rPr>
              <a:t>: %d \n”, result);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return 0;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3-2 </a:t>
              </a:r>
              <a:r>
                <a:rPr lang="ko-KR" altLang="en-US" dirty="0" smtClean="0"/>
                <a:t>데이터 저장을 위한 변수</a:t>
              </a:r>
              <a:endParaRPr lang="ko-KR" altLang="en-US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099734" y="4147930"/>
            <a:ext cx="630214" cy="2517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2796209" y="3657600"/>
            <a:ext cx="914400" cy="43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710608" y="3410897"/>
            <a:ext cx="957757" cy="4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상수</a:t>
            </a:r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10608" y="2688083"/>
            <a:ext cx="957757" cy="4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변수</a:t>
            </a:r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84627" y="3896138"/>
            <a:ext cx="630214" cy="2517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2414841" y="3101140"/>
            <a:ext cx="1250784" cy="768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87810" y="2732786"/>
            <a:ext cx="360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result </a:t>
            </a:r>
            <a:r>
              <a:rPr lang="ko-KR" altLang="en-US" sz="1400" dirty="0" smtClean="0"/>
              <a:t>라는 이름이 정해진 </a:t>
            </a:r>
            <a:r>
              <a:rPr lang="ko-KR" altLang="en-US" b="1" dirty="0" smtClean="0">
                <a:solidFill>
                  <a:srgbClr val="FF0000"/>
                </a:solidFill>
              </a:rPr>
              <a:t>변수</a:t>
            </a:r>
            <a:r>
              <a:rPr lang="ko-KR" altLang="en-US" sz="1400" dirty="0" smtClean="0"/>
              <a:t>라고 한다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40948" y="3455600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이름이 없어서 </a:t>
            </a:r>
            <a:r>
              <a:rPr lang="ko-KR" altLang="en-US" b="1" dirty="0" smtClean="0">
                <a:solidFill>
                  <a:srgbClr val="FF0000"/>
                </a:solidFill>
              </a:rPr>
              <a:t>상수</a:t>
            </a:r>
            <a:r>
              <a:rPr lang="ko-KR" altLang="en-US" sz="1400" dirty="0" smtClean="0"/>
              <a:t>가 된다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93212" y="6479231"/>
            <a:ext cx="2598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3-2 </a:t>
            </a:r>
            <a:r>
              <a:rPr lang="ko-KR" altLang="en-US" sz="1200" b="1" dirty="0">
                <a:solidFill>
                  <a:srgbClr val="FF0000"/>
                </a:solidFill>
              </a:rPr>
              <a:t>데이터 저장을 위한 변수 </a:t>
            </a:r>
            <a:r>
              <a:rPr lang="en-US" altLang="ko-KR" sz="1200" b="1" dirty="0">
                <a:solidFill>
                  <a:srgbClr val="FF0000"/>
                </a:solidFill>
              </a:rPr>
              <a:t>-</a:t>
            </a:r>
            <a:r>
              <a:rPr lang="ko-KR" altLang="en-US" sz="1200" b="1" dirty="0">
                <a:solidFill>
                  <a:srgbClr val="FF0000"/>
                </a:solidFill>
              </a:rPr>
              <a:t>예제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199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978" y="1347220"/>
            <a:ext cx="3943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변수와 다른 상수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상수도 메모리 공간을 </a:t>
            </a:r>
            <a:r>
              <a:rPr lang="ko-KR" altLang="en-US" dirty="0" err="1" smtClean="0"/>
              <a:t>할당받는다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 데이터의 변경이 불가능하다</a:t>
            </a:r>
            <a:r>
              <a:rPr lang="en-US" altLang="ko-KR" dirty="0" smtClean="0"/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3-2 </a:t>
              </a:r>
              <a:r>
                <a:rPr lang="ko-KR" altLang="en-US" dirty="0" smtClean="0"/>
                <a:t>데이터 저장을 위한 변수</a:t>
              </a:r>
              <a:endParaRPr lang="ko-KR" altLang="en-US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002158" y="5164659"/>
            <a:ext cx="924919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/>
              <a:t>30</a:t>
            </a:r>
            <a:endParaRPr lang="ko-KR" altLang="en-US" sz="4000" dirty="0"/>
          </a:p>
        </p:txBody>
      </p:sp>
      <p:sp>
        <p:nvSpPr>
          <p:cNvPr id="9" name="직사각형 8"/>
          <p:cNvSpPr/>
          <p:nvPr/>
        </p:nvSpPr>
        <p:spPr>
          <a:xfrm>
            <a:off x="5789834" y="5164658"/>
            <a:ext cx="924919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/>
              <a:t>30</a:t>
            </a:r>
            <a:endParaRPr lang="ko-KR" altLang="en-US" sz="4000" dirty="0"/>
          </a:p>
        </p:txBody>
      </p:sp>
      <p:sp>
        <p:nvSpPr>
          <p:cNvPr id="10" name="타원 9"/>
          <p:cNvSpPr/>
          <p:nvPr/>
        </p:nvSpPr>
        <p:spPr>
          <a:xfrm>
            <a:off x="1198749" y="2628062"/>
            <a:ext cx="1332418" cy="927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/>
              <a:t>20</a:t>
            </a:r>
            <a:endParaRPr lang="ko-KR" altLang="en-US" sz="4000" b="1" dirty="0"/>
          </a:p>
        </p:txBody>
      </p:sp>
      <p:sp>
        <p:nvSpPr>
          <p:cNvPr id="11" name="타원 10"/>
          <p:cNvSpPr/>
          <p:nvPr/>
        </p:nvSpPr>
        <p:spPr>
          <a:xfrm>
            <a:off x="8428969" y="2741677"/>
            <a:ext cx="1332418" cy="927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/>
              <a:t>20</a:t>
            </a:r>
            <a:endParaRPr lang="ko-KR" altLang="en-US" sz="4000" b="1" dirty="0"/>
          </a:p>
        </p:txBody>
      </p:sp>
      <p:sp>
        <p:nvSpPr>
          <p:cNvPr id="14" name="아래쪽 화살표 13"/>
          <p:cNvSpPr/>
          <p:nvPr/>
        </p:nvSpPr>
        <p:spPr>
          <a:xfrm rot="3118716">
            <a:off x="7425035" y="3523805"/>
            <a:ext cx="530087" cy="1845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 rot="18721972">
            <a:off x="2922640" y="3427465"/>
            <a:ext cx="530087" cy="1845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836221" y="44464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변경불가</a:t>
            </a:r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838834" y="446311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변경 가능</a:t>
            </a:r>
            <a:endParaRPr lang="en-US" altLang="ko-KR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929127" y="59730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상수</a:t>
            </a:r>
            <a:endParaRPr lang="en-US" altLang="ko-KR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141451" y="59730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</a:t>
            </a:r>
            <a:endParaRPr lang="en-US" altLang="ko-KR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7117424" y="3680376"/>
            <a:ext cx="1272795" cy="967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b="1" dirty="0" smtClean="0">
                <a:solidFill>
                  <a:srgbClr val="FF0000"/>
                </a:solidFill>
              </a:rPr>
              <a:t>x</a:t>
            </a:r>
            <a:endParaRPr lang="ko-KR" altLang="en-US" sz="8000" b="1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424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0978" y="1347220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완성된 덧셈 프로그램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420978" y="1716552"/>
            <a:ext cx="7185770" cy="49011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// Hello.cpp: </a:t>
            </a:r>
            <a:r>
              <a:rPr lang="ko-KR" altLang="en-US" dirty="0">
                <a:solidFill>
                  <a:schemeClr val="tx1"/>
                </a:solidFill>
              </a:rPr>
              <a:t>콘솔 응용 프로그램의 </a:t>
            </a:r>
            <a:r>
              <a:rPr lang="ko-KR" altLang="en-US" dirty="0" err="1">
                <a:solidFill>
                  <a:schemeClr val="tx1"/>
                </a:solidFill>
              </a:rPr>
              <a:t>진입점을</a:t>
            </a:r>
            <a:r>
              <a:rPr lang="ko-KR" altLang="en-US" dirty="0">
                <a:solidFill>
                  <a:schemeClr val="tx1"/>
                </a:solidFill>
              </a:rPr>
              <a:t> 정의합니다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//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#include "</a:t>
            </a:r>
            <a:r>
              <a:rPr lang="en-US" altLang="ko-KR" dirty="0" err="1">
                <a:solidFill>
                  <a:schemeClr val="tx1"/>
                </a:solidFill>
              </a:rPr>
              <a:t>stdafx.h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main()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result;		// </a:t>
            </a:r>
            <a:r>
              <a:rPr lang="ko-KR" altLang="en-US" dirty="0">
                <a:solidFill>
                  <a:schemeClr val="tx1"/>
                </a:solidFill>
              </a:rPr>
              <a:t>변수선언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	</a:t>
            </a:r>
            <a:r>
              <a:rPr lang="en-US" altLang="ko-KR" dirty="0">
                <a:solidFill>
                  <a:schemeClr val="tx1"/>
                </a:solidFill>
              </a:rPr>
              <a:t>result = 3 + 4;	</a:t>
            </a:r>
            <a:r>
              <a:rPr lang="en-US" altLang="ko-KR" dirty="0" smtClean="0">
                <a:solidFill>
                  <a:schemeClr val="tx1"/>
                </a:solidFill>
              </a:rPr>
              <a:t>	// </a:t>
            </a:r>
            <a:r>
              <a:rPr lang="ko-KR" altLang="en-US" dirty="0">
                <a:solidFill>
                  <a:schemeClr val="tx1"/>
                </a:solidFill>
              </a:rPr>
              <a:t>덧셈 결과 저장</a:t>
            </a: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ko-KR" altLang="en-US" dirty="0">
                <a:solidFill>
                  <a:schemeClr val="tx1"/>
                </a:solidFill>
              </a:rPr>
              <a:t>덧셈결과 </a:t>
            </a:r>
            <a:r>
              <a:rPr lang="en-US" altLang="ko-KR" dirty="0">
                <a:solidFill>
                  <a:schemeClr val="tx1"/>
                </a:solidFill>
              </a:rPr>
              <a:t>:%d \n", result);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("%d </a:t>
            </a:r>
            <a:r>
              <a:rPr lang="ko-KR" altLang="en-US" dirty="0">
                <a:solidFill>
                  <a:schemeClr val="tx1"/>
                </a:solidFill>
              </a:rPr>
              <a:t>더하기 </a:t>
            </a:r>
            <a:r>
              <a:rPr lang="en-US" altLang="ko-KR" dirty="0">
                <a:solidFill>
                  <a:schemeClr val="tx1"/>
                </a:solidFill>
              </a:rPr>
              <a:t>%d </a:t>
            </a:r>
            <a:r>
              <a:rPr lang="ko-KR" altLang="en-US" dirty="0">
                <a:solidFill>
                  <a:schemeClr val="tx1"/>
                </a:solidFill>
              </a:rPr>
              <a:t>입니다</a:t>
            </a:r>
            <a:r>
              <a:rPr lang="en-US" altLang="ko-KR" dirty="0">
                <a:solidFill>
                  <a:schemeClr val="tx1"/>
                </a:solidFill>
              </a:rPr>
              <a:t>.\n", 3, 4, result);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ko-KR" altLang="en-US" dirty="0">
                <a:solidFill>
                  <a:schemeClr val="tx1"/>
                </a:solidFill>
              </a:rPr>
              <a:t>변수 </a:t>
            </a:r>
            <a:r>
              <a:rPr lang="en-US" altLang="ko-KR" dirty="0">
                <a:solidFill>
                  <a:schemeClr val="tx1"/>
                </a:solidFill>
              </a:rPr>
              <a:t>result</a:t>
            </a:r>
            <a:r>
              <a:rPr lang="ko-KR" altLang="en-US" dirty="0">
                <a:solidFill>
                  <a:schemeClr val="tx1"/>
                </a:solidFill>
              </a:rPr>
              <a:t>에 저장된 값 </a:t>
            </a:r>
            <a:r>
              <a:rPr lang="en-US" altLang="ko-KR" dirty="0">
                <a:solidFill>
                  <a:schemeClr val="tx1"/>
                </a:solidFill>
              </a:rPr>
              <a:t>: %d \n", result);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return 0;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3-2 </a:t>
              </a:r>
              <a:r>
                <a:rPr lang="ko-KR" altLang="en-US" dirty="0" smtClean="0"/>
                <a:t>데이터 저장을 위한 변수</a:t>
              </a:r>
              <a:endParaRPr lang="ko-KR" alt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593212" y="6479231"/>
            <a:ext cx="2598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3-2 </a:t>
            </a:r>
            <a:r>
              <a:rPr lang="ko-KR" altLang="en-US" sz="1200" b="1" dirty="0">
                <a:solidFill>
                  <a:srgbClr val="FF0000"/>
                </a:solidFill>
              </a:rPr>
              <a:t>데이터 저장을 위한 변수 </a:t>
            </a:r>
            <a:r>
              <a:rPr lang="en-US" altLang="ko-KR" sz="1200" b="1" dirty="0">
                <a:solidFill>
                  <a:srgbClr val="FF0000"/>
                </a:solidFill>
              </a:rPr>
              <a:t>-</a:t>
            </a:r>
            <a:r>
              <a:rPr lang="ko-KR" altLang="en-US" sz="1200" b="1" dirty="0">
                <a:solidFill>
                  <a:srgbClr val="FF0000"/>
                </a:solidFill>
              </a:rPr>
              <a:t>예제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1907" b="36070"/>
          <a:stretch/>
        </p:blipFill>
        <p:spPr>
          <a:xfrm>
            <a:off x="7836221" y="2405058"/>
            <a:ext cx="3867979" cy="252707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44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0978" y="1347220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완성된 덧셈 프로그램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420978" y="1716552"/>
            <a:ext cx="7185770" cy="49011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// Hello.cpp: </a:t>
            </a:r>
            <a:r>
              <a:rPr lang="ko-KR" altLang="en-US" dirty="0">
                <a:solidFill>
                  <a:schemeClr val="tx1"/>
                </a:solidFill>
              </a:rPr>
              <a:t>콘솔 응용 프로그램의 </a:t>
            </a:r>
            <a:r>
              <a:rPr lang="ko-KR" altLang="en-US" dirty="0" err="1">
                <a:solidFill>
                  <a:schemeClr val="tx1"/>
                </a:solidFill>
              </a:rPr>
              <a:t>진입점을</a:t>
            </a:r>
            <a:r>
              <a:rPr lang="ko-KR" altLang="en-US" dirty="0">
                <a:solidFill>
                  <a:schemeClr val="tx1"/>
                </a:solidFill>
              </a:rPr>
              <a:t> 정의합니다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//</a:t>
            </a:r>
            <a:endParaRPr lang="ko-KR" altLang="en-US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#include "</a:t>
            </a:r>
            <a:r>
              <a:rPr lang="en-US" altLang="ko-KR" dirty="0" err="1">
                <a:solidFill>
                  <a:schemeClr val="tx1"/>
                </a:solidFill>
              </a:rPr>
              <a:t>stdafx.h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</a:p>
          <a:p>
            <a:endParaRPr lang="ko-KR" altLang="en-US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main()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{</a:t>
            </a:r>
          </a:p>
          <a:p>
            <a:endParaRPr lang="ko-KR" altLang="en-US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ko-KR" altLang="en-US" dirty="0">
                <a:solidFill>
                  <a:schemeClr val="tx1"/>
                </a:solidFill>
              </a:rPr>
              <a:t>덧셈결과 </a:t>
            </a:r>
            <a:r>
              <a:rPr lang="en-US" altLang="ko-KR" dirty="0">
                <a:solidFill>
                  <a:schemeClr val="tx1"/>
                </a:solidFill>
              </a:rPr>
              <a:t>:%d \n", 3+4);</a:t>
            </a: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return 0;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3-2 </a:t>
              </a:r>
              <a:r>
                <a:rPr lang="ko-KR" altLang="en-US" dirty="0" smtClean="0"/>
                <a:t>데이터 저장을 위한 변수</a:t>
              </a:r>
              <a:endParaRPr lang="ko-KR" alt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593212" y="6479231"/>
            <a:ext cx="2598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3-2 </a:t>
            </a:r>
            <a:r>
              <a:rPr lang="ko-KR" altLang="en-US" sz="1200" b="1" dirty="0">
                <a:solidFill>
                  <a:srgbClr val="FF0000"/>
                </a:solidFill>
              </a:rPr>
              <a:t>데이터 저장을 위한 변수 </a:t>
            </a:r>
            <a:r>
              <a:rPr lang="en-US" altLang="ko-KR" sz="1200" b="1" dirty="0">
                <a:solidFill>
                  <a:srgbClr val="FF0000"/>
                </a:solidFill>
              </a:rPr>
              <a:t>-</a:t>
            </a:r>
            <a:r>
              <a:rPr lang="ko-KR" altLang="en-US" sz="1200" b="1" dirty="0">
                <a:solidFill>
                  <a:srgbClr val="FF0000"/>
                </a:solidFill>
              </a:rPr>
              <a:t>예제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221" y="2392018"/>
            <a:ext cx="4105275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36221" y="5209292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고민하고 예제를 바꿔가면서</a:t>
            </a:r>
            <a:endParaRPr lang="en-US" altLang="ko-KR" dirty="0" smtClean="0"/>
          </a:p>
          <a:p>
            <a:r>
              <a:rPr lang="ko-KR" altLang="en-US" dirty="0" smtClean="0"/>
              <a:t>놀아보자</a:t>
            </a:r>
            <a:r>
              <a:rPr lang="en-US" altLang="ko-KR" dirty="0" smtClean="0"/>
              <a:t>...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661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3-3 </a:t>
              </a:r>
              <a:r>
                <a:rPr lang="ko-KR" altLang="en-US" dirty="0" smtClean="0"/>
                <a:t>언어의 다양한 연산자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3148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대입 연산자와 산술 연산자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op1.c </a:t>
            </a:r>
            <a:r>
              <a:rPr lang="ko-KR" altLang="en-US" dirty="0" smtClean="0"/>
              <a:t>표 </a:t>
            </a:r>
            <a:r>
              <a:rPr lang="en-US" altLang="ko-KR" dirty="0" smtClean="0"/>
              <a:t>3-2</a:t>
            </a:r>
            <a:r>
              <a:rPr lang="ko-KR" altLang="en-US" dirty="0" smtClean="0"/>
              <a:t>참조</a:t>
            </a:r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905420"/>
              </p:ext>
            </p:extLst>
          </p:nvPr>
        </p:nvGraphicFramePr>
        <p:xfrm>
          <a:off x="180624" y="1993551"/>
          <a:ext cx="6909291" cy="42879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0781"/>
                <a:gridCol w="1370781"/>
                <a:gridCol w="1370781"/>
                <a:gridCol w="1370781"/>
                <a:gridCol w="1426167"/>
              </a:tblGrid>
              <a:tr h="6125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연산자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연산의 예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의미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결함성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결과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6125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1" u="none" strike="noStrike" dirty="0">
                          <a:effectLst/>
                        </a:rPr>
                        <a:t>=</a:t>
                      </a:r>
                      <a:endParaRPr lang="en-US" altLang="ko-KR" sz="2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a=20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대입의의미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</a:rPr>
                        <a:t>&lt;-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20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6125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1" u="none" strike="noStrike" dirty="0">
                          <a:effectLst/>
                        </a:rPr>
                        <a:t>+</a:t>
                      </a:r>
                      <a:endParaRPr lang="en-US" altLang="ko-KR" sz="2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a=4+2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덧셈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</a:rPr>
                        <a:t>-&gt;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</a:rPr>
                        <a:t>6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6125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1" u="none" strike="noStrike" dirty="0">
                          <a:effectLst/>
                        </a:rPr>
                        <a:t>-</a:t>
                      </a:r>
                      <a:endParaRPr lang="en-US" altLang="ko-KR" sz="2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a=4-2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뺄셈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</a:rPr>
                        <a:t>-&gt;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</a:rPr>
                        <a:t>2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6125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800" b="1" u="none" strike="noStrike" dirty="0">
                          <a:effectLst/>
                        </a:rPr>
                        <a:t>*</a:t>
                      </a:r>
                      <a:endParaRPr lang="ko-KR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a=4*2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곱셈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</a:rPr>
                        <a:t>-&gt;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</a:rPr>
                        <a:t>8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6125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1" u="none" strike="noStrike" dirty="0">
                          <a:effectLst/>
                        </a:rPr>
                        <a:t>/</a:t>
                      </a:r>
                      <a:endParaRPr lang="en-US" altLang="ko-KR" sz="2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a=4/2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나눗셈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</a:rPr>
                        <a:t>-&gt;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</a:rPr>
                        <a:t>2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6125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800" b="1" u="none" strike="noStrike" dirty="0">
                          <a:effectLst/>
                        </a:rPr>
                        <a:t>%</a:t>
                      </a:r>
                      <a:endParaRPr lang="en-US" altLang="ko-KR" sz="2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a=4%3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나눗셈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</a:rPr>
                        <a:t>-&gt;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1.333---&gt;1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95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3-3 </a:t>
              </a:r>
              <a:r>
                <a:rPr lang="ko-KR" altLang="en-US" dirty="0" smtClean="0"/>
                <a:t>언어의 다양한 연산자</a:t>
              </a:r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593212" y="6479231"/>
            <a:ext cx="256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3-3 </a:t>
            </a:r>
            <a:r>
              <a:rPr lang="ko-KR" altLang="en-US" sz="1200" b="1" dirty="0">
                <a:solidFill>
                  <a:srgbClr val="FF0000"/>
                </a:solidFill>
              </a:rPr>
              <a:t>언어의 다양한 연산자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–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527" y="4020052"/>
            <a:ext cx="4820965" cy="24591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0978" y="1716552"/>
            <a:ext cx="6046083" cy="5141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#include "</a:t>
            </a:r>
            <a:r>
              <a:rPr lang="en-US" altLang="ko-KR" dirty="0" err="1">
                <a:solidFill>
                  <a:schemeClr val="tx1"/>
                </a:solidFill>
              </a:rPr>
              <a:t>stdafx.h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main()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val1=4;		// val1 </a:t>
            </a:r>
            <a:r>
              <a:rPr lang="ko-KR" altLang="en-US" dirty="0">
                <a:solidFill>
                  <a:schemeClr val="tx1"/>
                </a:solidFill>
              </a:rPr>
              <a:t>변수선언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val2=2;		// val2 </a:t>
            </a:r>
            <a:r>
              <a:rPr lang="ko-KR" altLang="en-US" dirty="0">
                <a:solidFill>
                  <a:schemeClr val="tx1"/>
                </a:solidFill>
              </a:rPr>
              <a:t>변수선언</a:t>
            </a: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ko-KR" altLang="en-US" dirty="0">
                <a:solidFill>
                  <a:schemeClr val="tx1"/>
                </a:solidFill>
              </a:rPr>
              <a:t>두 수의 덧셈   </a:t>
            </a:r>
            <a:r>
              <a:rPr lang="en-US" altLang="ko-KR" dirty="0">
                <a:solidFill>
                  <a:schemeClr val="tx1"/>
                </a:solidFill>
              </a:rPr>
              <a:t>: %d \n", val1+val2);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ko-KR" altLang="en-US" dirty="0">
                <a:solidFill>
                  <a:schemeClr val="tx1"/>
                </a:solidFill>
              </a:rPr>
              <a:t>두 수의 뺄셈   </a:t>
            </a:r>
            <a:r>
              <a:rPr lang="en-US" altLang="ko-KR" dirty="0">
                <a:solidFill>
                  <a:schemeClr val="tx1"/>
                </a:solidFill>
              </a:rPr>
              <a:t>: %d \n", val1-val2);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ko-KR" altLang="en-US" dirty="0">
                <a:solidFill>
                  <a:schemeClr val="tx1"/>
                </a:solidFill>
              </a:rPr>
              <a:t>두 수의 곱셈   </a:t>
            </a:r>
            <a:r>
              <a:rPr lang="en-US" altLang="ko-KR" dirty="0">
                <a:solidFill>
                  <a:schemeClr val="tx1"/>
                </a:solidFill>
              </a:rPr>
              <a:t>: %d \n", val1*val2);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ko-KR" altLang="en-US" dirty="0">
                <a:solidFill>
                  <a:schemeClr val="tx1"/>
                </a:solidFill>
              </a:rPr>
              <a:t>두 수의 나눗셈 </a:t>
            </a:r>
            <a:r>
              <a:rPr lang="en-US" altLang="ko-KR" dirty="0">
                <a:solidFill>
                  <a:schemeClr val="tx1"/>
                </a:solidFill>
              </a:rPr>
              <a:t>: %d \n", val1/val2);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ko-KR" altLang="en-US" dirty="0">
                <a:solidFill>
                  <a:schemeClr val="tx1"/>
                </a:solidFill>
              </a:rPr>
              <a:t>두 수의 나머지 </a:t>
            </a:r>
            <a:r>
              <a:rPr lang="en-US" altLang="ko-KR" dirty="0">
                <a:solidFill>
                  <a:schemeClr val="tx1"/>
                </a:solidFill>
              </a:rPr>
              <a:t>: %d \n", val1%val2);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return 0;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12003" y="1775885"/>
            <a:ext cx="53431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문자열을 인자로 전달하고 있고</a:t>
            </a:r>
            <a:endParaRPr lang="en-US" altLang="ko-KR" dirty="0" smtClean="0"/>
          </a:p>
          <a:p>
            <a:r>
              <a:rPr lang="ko-KR" altLang="en-US" dirty="0" err="1" smtClean="0"/>
              <a:t>두개의</a:t>
            </a:r>
            <a:r>
              <a:rPr lang="ko-KR" altLang="en-US" dirty="0" smtClean="0"/>
              <a:t> 인자를 전달하기 위해 콤마를 사용하고</a:t>
            </a:r>
            <a:endParaRPr lang="en-US" altLang="ko-KR" dirty="0" smtClean="0"/>
          </a:p>
          <a:p>
            <a:r>
              <a:rPr lang="ko-KR" altLang="en-US" dirty="0" err="1" smtClean="0"/>
              <a:t>두번째</a:t>
            </a:r>
            <a:r>
              <a:rPr lang="ko-KR" altLang="en-US" dirty="0" smtClean="0"/>
              <a:t> 인자를 봤더니 덧셈 인자로 처리하고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덧셈 연산이더라 </a:t>
            </a:r>
            <a:r>
              <a:rPr lang="ko-KR" altLang="en-US" dirty="0" err="1" smtClean="0"/>
              <a:t>벨류</a:t>
            </a:r>
            <a:r>
              <a:rPr lang="en-US" altLang="ko-KR" dirty="0" smtClean="0"/>
              <a:t>1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벨류</a:t>
            </a:r>
            <a:r>
              <a:rPr lang="en-US" altLang="ko-KR" dirty="0" smtClean="0"/>
              <a:t>2</a:t>
            </a:r>
            <a:r>
              <a:rPr lang="ko-KR" altLang="en-US" dirty="0" smtClean="0"/>
              <a:t>를 컴파일에서 </a:t>
            </a:r>
            <a:endParaRPr lang="en-US" altLang="ko-KR" dirty="0" smtClean="0"/>
          </a:p>
          <a:p>
            <a:r>
              <a:rPr lang="ko-KR" altLang="en-US" dirty="0" smtClean="0"/>
              <a:t>더하라고 </a:t>
            </a:r>
            <a:r>
              <a:rPr lang="ko-KR" altLang="en-US" dirty="0" err="1" smtClean="0"/>
              <a:t>인식을한다</a:t>
            </a:r>
            <a:r>
              <a:rPr lang="en-US" altLang="ko-KR" dirty="0" smtClean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70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3-3 </a:t>
              </a:r>
              <a:r>
                <a:rPr lang="ko-KR" altLang="en-US" dirty="0" smtClean="0"/>
                <a:t>언어의 다양한 연산자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7790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기타 대입 연산자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대입 연산자와 산술 연산자가 합해져서 다양한 형태의 대입 연산자 정의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op2.c </a:t>
            </a:r>
            <a:r>
              <a:rPr lang="ko-KR" altLang="en-US" dirty="0" smtClean="0"/>
              <a:t>참조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1630018" y="2932348"/>
            <a:ext cx="2464904" cy="539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/>
              <a:t>a=</a:t>
            </a:r>
            <a:r>
              <a:rPr lang="en-US" altLang="ko-KR" sz="3600" b="1" dirty="0" err="1" smtClean="0"/>
              <a:t>a+b</a:t>
            </a:r>
            <a:r>
              <a:rPr lang="en-US" altLang="ko-KR" sz="3600" b="1" dirty="0" smtClean="0"/>
              <a:t>;</a:t>
            </a:r>
            <a:endParaRPr lang="ko-KR" altLang="en-US" sz="3600" b="1" dirty="0"/>
          </a:p>
        </p:txBody>
      </p:sp>
      <p:sp>
        <p:nvSpPr>
          <p:cNvPr id="8" name="직사각형 7"/>
          <p:cNvSpPr/>
          <p:nvPr/>
        </p:nvSpPr>
        <p:spPr>
          <a:xfrm>
            <a:off x="1630018" y="3594146"/>
            <a:ext cx="2464904" cy="539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/>
              <a:t>a=</a:t>
            </a:r>
            <a:r>
              <a:rPr lang="en-US" altLang="ko-KR" sz="3600" b="1" dirty="0" err="1" smtClean="0"/>
              <a:t>a+b</a:t>
            </a:r>
            <a:r>
              <a:rPr lang="en-US" altLang="ko-KR" sz="3600" b="1" dirty="0" smtClean="0"/>
              <a:t>;</a:t>
            </a:r>
            <a:endParaRPr lang="ko-KR" altLang="en-US" sz="3600" b="1" dirty="0"/>
          </a:p>
        </p:txBody>
      </p:sp>
      <p:sp>
        <p:nvSpPr>
          <p:cNvPr id="9" name="직사각형 8"/>
          <p:cNvSpPr/>
          <p:nvPr/>
        </p:nvSpPr>
        <p:spPr>
          <a:xfrm>
            <a:off x="1630018" y="4255944"/>
            <a:ext cx="2464904" cy="539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/>
              <a:t>a=</a:t>
            </a:r>
            <a:r>
              <a:rPr lang="en-US" altLang="ko-KR" sz="3600" b="1" dirty="0" err="1" smtClean="0"/>
              <a:t>a+b</a:t>
            </a:r>
            <a:r>
              <a:rPr lang="en-US" altLang="ko-KR" sz="3600" b="1" dirty="0" smtClean="0"/>
              <a:t>;</a:t>
            </a:r>
            <a:endParaRPr lang="ko-KR" altLang="en-US" sz="3600" b="1" dirty="0"/>
          </a:p>
        </p:txBody>
      </p:sp>
      <p:sp>
        <p:nvSpPr>
          <p:cNvPr id="10" name="직사각형 9"/>
          <p:cNvSpPr/>
          <p:nvPr/>
        </p:nvSpPr>
        <p:spPr>
          <a:xfrm>
            <a:off x="1630018" y="4929373"/>
            <a:ext cx="2464904" cy="539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/>
              <a:t>a=</a:t>
            </a:r>
            <a:r>
              <a:rPr lang="en-US" altLang="ko-KR" sz="3600" b="1" dirty="0" err="1" smtClean="0"/>
              <a:t>a+b</a:t>
            </a:r>
            <a:r>
              <a:rPr lang="en-US" altLang="ko-KR" sz="3600" b="1" dirty="0" smtClean="0"/>
              <a:t>;</a:t>
            </a:r>
            <a:endParaRPr lang="ko-KR" altLang="en-US" sz="3600" b="1" dirty="0"/>
          </a:p>
        </p:txBody>
      </p:sp>
      <p:sp>
        <p:nvSpPr>
          <p:cNvPr id="11" name="직사각형 10"/>
          <p:cNvSpPr/>
          <p:nvPr/>
        </p:nvSpPr>
        <p:spPr>
          <a:xfrm>
            <a:off x="1630018" y="5602802"/>
            <a:ext cx="2464904" cy="539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/>
              <a:t>a=</a:t>
            </a:r>
            <a:r>
              <a:rPr lang="en-US" altLang="ko-KR" sz="3600" b="1" dirty="0" err="1" smtClean="0"/>
              <a:t>a+b</a:t>
            </a:r>
            <a:r>
              <a:rPr lang="en-US" altLang="ko-KR" sz="3600" b="1" dirty="0" smtClean="0"/>
              <a:t>;</a:t>
            </a:r>
            <a:endParaRPr lang="ko-KR" altLang="en-US" sz="3600" b="1" dirty="0"/>
          </a:p>
        </p:txBody>
      </p:sp>
      <p:sp>
        <p:nvSpPr>
          <p:cNvPr id="12" name="직사각형 11"/>
          <p:cNvSpPr/>
          <p:nvPr/>
        </p:nvSpPr>
        <p:spPr>
          <a:xfrm>
            <a:off x="7627363" y="2932348"/>
            <a:ext cx="2464904" cy="539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/>
              <a:t>a+=b;</a:t>
            </a:r>
            <a:endParaRPr lang="ko-KR" altLang="en-US" sz="3600" b="1" dirty="0"/>
          </a:p>
        </p:txBody>
      </p:sp>
      <p:sp>
        <p:nvSpPr>
          <p:cNvPr id="13" name="직사각형 12"/>
          <p:cNvSpPr/>
          <p:nvPr/>
        </p:nvSpPr>
        <p:spPr>
          <a:xfrm>
            <a:off x="7627363" y="3594146"/>
            <a:ext cx="2464904" cy="539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/>
              <a:t>a-=b;</a:t>
            </a:r>
            <a:endParaRPr lang="ko-KR" altLang="en-US" sz="3600" b="1" dirty="0"/>
          </a:p>
        </p:txBody>
      </p:sp>
      <p:sp>
        <p:nvSpPr>
          <p:cNvPr id="14" name="직사각형 13"/>
          <p:cNvSpPr/>
          <p:nvPr/>
        </p:nvSpPr>
        <p:spPr>
          <a:xfrm>
            <a:off x="7627363" y="4255944"/>
            <a:ext cx="2464904" cy="539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/>
              <a:t>a*=b;</a:t>
            </a:r>
            <a:endParaRPr lang="ko-KR" altLang="en-US" sz="3600" b="1" dirty="0"/>
          </a:p>
        </p:txBody>
      </p:sp>
      <p:sp>
        <p:nvSpPr>
          <p:cNvPr id="15" name="직사각형 14"/>
          <p:cNvSpPr/>
          <p:nvPr/>
        </p:nvSpPr>
        <p:spPr>
          <a:xfrm>
            <a:off x="7627363" y="4929373"/>
            <a:ext cx="2464904" cy="539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/>
              <a:t>a/=b;</a:t>
            </a:r>
            <a:endParaRPr lang="ko-KR" altLang="en-US" sz="3600" b="1" dirty="0"/>
          </a:p>
        </p:txBody>
      </p:sp>
      <p:sp>
        <p:nvSpPr>
          <p:cNvPr id="16" name="직사각형 15"/>
          <p:cNvSpPr/>
          <p:nvPr/>
        </p:nvSpPr>
        <p:spPr>
          <a:xfrm>
            <a:off x="7627363" y="5602802"/>
            <a:ext cx="2464904" cy="539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/>
              <a:t>a%=b;</a:t>
            </a:r>
            <a:endParaRPr lang="ko-KR" altLang="en-US" sz="3600" b="1" dirty="0"/>
          </a:p>
        </p:txBody>
      </p:sp>
      <p:cxnSp>
        <p:nvCxnSpPr>
          <p:cNvPr id="18" name="직선 화살표 연결선 17"/>
          <p:cNvCxnSpPr>
            <a:stCxn id="7" idx="3"/>
            <a:endCxn id="12" idx="1"/>
          </p:cNvCxnSpPr>
          <p:nvPr/>
        </p:nvCxnSpPr>
        <p:spPr>
          <a:xfrm>
            <a:off x="4094922" y="3202209"/>
            <a:ext cx="3532441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307144" y="28328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같은의미</a:t>
            </a:r>
            <a:endParaRPr lang="en-US" altLang="ko-KR" dirty="0" smtClean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094922" y="3868596"/>
            <a:ext cx="3532441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07144" y="34992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같은의미</a:t>
            </a:r>
            <a:endParaRPr lang="en-US" altLang="ko-KR" dirty="0" smtClean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4094922" y="4559475"/>
            <a:ext cx="3532441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07144" y="41901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같은의미</a:t>
            </a:r>
            <a:endParaRPr lang="en-US" altLang="ko-KR" dirty="0" smtClean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094922" y="5244654"/>
            <a:ext cx="3532441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07144" y="48753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같은의미</a:t>
            </a:r>
            <a:endParaRPr lang="en-US" altLang="ko-KR" dirty="0" smtClean="0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4094922" y="5901481"/>
            <a:ext cx="3532441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07144" y="55321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같은의미</a:t>
            </a:r>
            <a:endParaRPr lang="en-US" altLang="ko-KR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180623" y="2944525"/>
            <a:ext cx="869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a=10</a:t>
            </a:r>
          </a:p>
          <a:p>
            <a:r>
              <a:rPr lang="en-US" altLang="ko-KR" dirty="0" smtClean="0"/>
              <a:t>a=</a:t>
            </a:r>
            <a:r>
              <a:rPr lang="en-US" altLang="ko-KR" dirty="0" err="1" smtClean="0"/>
              <a:t>a+a</a:t>
            </a:r>
            <a:endParaRPr lang="en-US" altLang="ko-KR" dirty="0" smtClean="0"/>
          </a:p>
          <a:p>
            <a:r>
              <a:rPr lang="en-US" altLang="ko-KR" dirty="0" smtClean="0"/>
              <a:t>a=20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98219" y="2152310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(  +=  )</a:t>
            </a:r>
            <a:r>
              <a:rPr lang="ko-KR" altLang="en-US" dirty="0" smtClean="0"/>
              <a:t>하나의 연산자이다</a:t>
            </a:r>
            <a:endParaRPr lang="en-US" altLang="ko-KR" dirty="0" smtClean="0"/>
          </a:p>
          <a:p>
            <a:r>
              <a:rPr lang="en-US" altLang="ko-KR" dirty="0" smtClean="0"/>
              <a:t>a</a:t>
            </a:r>
            <a:r>
              <a:rPr lang="ko-KR" altLang="en-US" dirty="0" smtClean="0"/>
              <a:t>와 </a:t>
            </a:r>
            <a:r>
              <a:rPr lang="en-US" altLang="ko-KR" dirty="0"/>
              <a:t>b</a:t>
            </a:r>
            <a:r>
              <a:rPr lang="ko-KR" altLang="en-US" dirty="0" smtClean="0"/>
              <a:t>를 더해서 </a:t>
            </a:r>
            <a:r>
              <a:rPr lang="en-US" altLang="ko-KR" dirty="0" smtClean="0"/>
              <a:t>a</a:t>
            </a:r>
            <a:r>
              <a:rPr lang="ko-KR" altLang="en-US" dirty="0" smtClean="0"/>
              <a:t>에 집어넣어라</a:t>
            </a:r>
            <a:endParaRPr lang="en-US" altLang="ko-KR" dirty="0" smtClean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397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74" y="4109002"/>
            <a:ext cx="4772025" cy="1714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93212" y="6479231"/>
            <a:ext cx="256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3-3 </a:t>
            </a:r>
            <a:r>
              <a:rPr lang="ko-KR" altLang="en-US" sz="1200" b="1" dirty="0">
                <a:solidFill>
                  <a:srgbClr val="FF0000"/>
                </a:solidFill>
              </a:rPr>
              <a:t>언어의 다양한 연산자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–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3-3 </a:t>
              </a:r>
              <a:r>
                <a:rPr lang="ko-KR" altLang="en-US" dirty="0" smtClean="0"/>
                <a:t>언어의 다양한 연산자</a:t>
              </a:r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20978" y="1347220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기타 대입 연산자</a:t>
            </a:r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420978" y="1716552"/>
            <a:ext cx="6046083" cy="5141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#include "</a:t>
            </a:r>
            <a:r>
              <a:rPr lang="en-US" altLang="ko-KR" dirty="0" err="1">
                <a:solidFill>
                  <a:schemeClr val="tx1"/>
                </a:solidFill>
              </a:rPr>
              <a:t>stdafx.h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</a:p>
          <a:p>
            <a:endParaRPr lang="ko-KR" altLang="en-US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main()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val1 = 2;// val1 </a:t>
            </a:r>
            <a:r>
              <a:rPr lang="ko-KR" altLang="en-US" dirty="0">
                <a:solidFill>
                  <a:schemeClr val="tx1"/>
                </a:solidFill>
              </a:rPr>
              <a:t>변수선언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val2 = 4;// val2 </a:t>
            </a:r>
            <a:r>
              <a:rPr lang="ko-KR" altLang="en-US" dirty="0">
                <a:solidFill>
                  <a:schemeClr val="tx1"/>
                </a:solidFill>
              </a:rPr>
              <a:t>변수선언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val3 = 6;// val2 </a:t>
            </a:r>
            <a:r>
              <a:rPr lang="ko-KR" altLang="en-US" dirty="0">
                <a:solidFill>
                  <a:schemeClr val="tx1"/>
                </a:solidFill>
              </a:rPr>
              <a:t>변수선언</a:t>
            </a: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val1 += 3;// val1=val1+3;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val2 += 4;// val1=val2+4;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val3 += 5;// val1=val3+5;</a:t>
            </a: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nn-NO" altLang="ko-KR" dirty="0">
                <a:solidFill>
                  <a:schemeClr val="tx1"/>
                </a:solidFill>
              </a:rPr>
              <a:t>printf("result : %d %d %d \n", val1, val2, val3);</a:t>
            </a: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return 0;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141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3-3 </a:t>
              </a:r>
              <a:r>
                <a:rPr lang="ko-KR" altLang="en-US" dirty="0" smtClean="0"/>
                <a:t>언어의 다양한 연산자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33073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부호 연산으로서 </a:t>
            </a:r>
            <a:r>
              <a:rPr lang="en-US" altLang="ko-KR" dirty="0" smtClean="0"/>
              <a:t>+, -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단항</a:t>
            </a:r>
            <a:r>
              <a:rPr lang="ko-KR" altLang="en-US" dirty="0" smtClean="0"/>
              <a:t> 연산자로서 </a:t>
            </a:r>
            <a:r>
              <a:rPr lang="en-US" altLang="ko-KR" dirty="0" smtClean="0"/>
              <a:t>+, -</a:t>
            </a:r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op3.c </a:t>
            </a:r>
            <a:r>
              <a:rPr lang="ko-KR" altLang="en-US" dirty="0" smtClean="0"/>
              <a:t>참조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420978" y="2759813"/>
            <a:ext cx="3499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증가 감소 연산자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op4.c, op5.c, </a:t>
            </a:r>
            <a:r>
              <a:rPr lang="ko-KR" altLang="en-US" dirty="0" smtClean="0"/>
              <a:t>표 </a:t>
            </a:r>
            <a:r>
              <a:rPr lang="en-US" altLang="ko-KR" dirty="0" smtClean="0"/>
              <a:t>3-3 </a:t>
            </a:r>
            <a:r>
              <a:rPr lang="ko-KR" altLang="en-US" dirty="0" smtClean="0"/>
              <a:t>참조</a:t>
            </a:r>
            <a:endParaRPr lang="en-US" altLang="ko-KR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899366"/>
              </p:ext>
            </p:extLst>
          </p:nvPr>
        </p:nvGraphicFramePr>
        <p:xfrm>
          <a:off x="82766" y="4541755"/>
          <a:ext cx="8948532" cy="23162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37133"/>
                <a:gridCol w="2237133"/>
                <a:gridCol w="2237133"/>
                <a:gridCol w="2237133"/>
              </a:tblGrid>
              <a:tr h="46324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 dirty="0">
                          <a:effectLst/>
                        </a:rPr>
                        <a:t>연산자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>
                          <a:effectLst/>
                        </a:rPr>
                        <a:t>연산의 예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>
                          <a:effectLst/>
                        </a:rPr>
                        <a:t>의미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 dirty="0" err="1">
                          <a:effectLst/>
                        </a:rPr>
                        <a:t>결합성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463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</a:rPr>
                        <a:t>++a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</a:rPr>
                        <a:t>printf("%d", ++a)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>
                          <a:effectLst/>
                        </a:rPr>
                        <a:t>선 증가</a:t>
                      </a:r>
                      <a:r>
                        <a:rPr lang="en-US" altLang="ko-KR" sz="1800" b="1" u="none" strike="noStrike">
                          <a:effectLst/>
                        </a:rPr>
                        <a:t>, </a:t>
                      </a:r>
                      <a:r>
                        <a:rPr lang="ko-KR" altLang="en-US" sz="1800" b="1" u="none" strike="noStrike">
                          <a:effectLst/>
                        </a:rPr>
                        <a:t>후 연산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u="none" strike="noStrike">
                          <a:effectLst/>
                        </a:rPr>
                        <a:t>&lt;-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463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</a:rPr>
                        <a:t>a++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</a:rPr>
                        <a:t>printf("%d", a++)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>
                          <a:effectLst/>
                        </a:rPr>
                        <a:t>선 연산</a:t>
                      </a:r>
                      <a:r>
                        <a:rPr lang="en-US" altLang="ko-KR" sz="1800" b="1" u="none" strike="noStrike">
                          <a:effectLst/>
                        </a:rPr>
                        <a:t>, </a:t>
                      </a:r>
                      <a:r>
                        <a:rPr lang="ko-KR" altLang="en-US" sz="1800" b="1" u="none" strike="noStrike">
                          <a:effectLst/>
                        </a:rPr>
                        <a:t>후 증가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u="none" strike="noStrike">
                          <a:effectLst/>
                        </a:rPr>
                        <a:t>&lt;-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463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</a:rPr>
                        <a:t>--b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 err="1">
                          <a:effectLst/>
                        </a:rPr>
                        <a:t>printf</a:t>
                      </a:r>
                      <a:r>
                        <a:rPr lang="en-US" sz="1800" b="1" u="none" strike="noStrike" dirty="0">
                          <a:effectLst/>
                        </a:rPr>
                        <a:t>("%d", </a:t>
                      </a:r>
                      <a:r>
                        <a:rPr lang="en-US" sz="1800" b="1" u="none" strike="noStrike" dirty="0" smtClean="0">
                          <a:effectLst/>
                        </a:rPr>
                        <a:t>--b)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>
                          <a:effectLst/>
                        </a:rPr>
                        <a:t>선 감소</a:t>
                      </a:r>
                      <a:r>
                        <a:rPr lang="en-US" altLang="ko-KR" sz="1800" b="1" u="none" strike="noStrike">
                          <a:effectLst/>
                        </a:rPr>
                        <a:t>, </a:t>
                      </a:r>
                      <a:r>
                        <a:rPr lang="ko-KR" altLang="en-US" sz="1800" b="1" u="none" strike="noStrike">
                          <a:effectLst/>
                        </a:rPr>
                        <a:t>후 연산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u="none" strike="noStrike">
                          <a:effectLst/>
                        </a:rPr>
                        <a:t>&lt;-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463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</a:rPr>
                        <a:t>b--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 err="1">
                          <a:effectLst/>
                        </a:rPr>
                        <a:t>printf</a:t>
                      </a:r>
                      <a:r>
                        <a:rPr lang="en-US" sz="1800" b="1" u="none" strike="noStrike" dirty="0">
                          <a:effectLst/>
                        </a:rPr>
                        <a:t>("%d", </a:t>
                      </a:r>
                      <a:r>
                        <a:rPr lang="en-US" sz="1800" b="1" u="none" strike="noStrike" dirty="0" smtClean="0">
                          <a:effectLst/>
                        </a:rPr>
                        <a:t>b--)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 dirty="0">
                          <a:effectLst/>
                        </a:rPr>
                        <a:t>선 연산</a:t>
                      </a:r>
                      <a:r>
                        <a:rPr lang="en-US" altLang="ko-KR" sz="1800" b="1" u="none" strike="noStrike" dirty="0">
                          <a:effectLst/>
                        </a:rPr>
                        <a:t>, </a:t>
                      </a:r>
                      <a:r>
                        <a:rPr lang="ko-KR" altLang="en-US" sz="1800" b="1" u="none" strike="noStrike" dirty="0">
                          <a:effectLst/>
                        </a:rPr>
                        <a:t>후 감소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u="none" strike="noStrike" dirty="0">
                          <a:effectLst/>
                        </a:rPr>
                        <a:t>&lt;-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46162" y="1258020"/>
            <a:ext cx="16433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-(+10) = -10</a:t>
            </a:r>
          </a:p>
          <a:p>
            <a:r>
              <a:rPr lang="en-US" altLang="ko-KR" dirty="0" smtClean="0"/>
              <a:t>-(- 10) = +10</a:t>
            </a:r>
          </a:p>
          <a:p>
            <a:r>
              <a:rPr lang="en-US" altLang="ko-KR" dirty="0" smtClean="0"/>
              <a:t>+(+10) = +10</a:t>
            </a:r>
          </a:p>
          <a:p>
            <a:r>
              <a:rPr lang="en-US" altLang="ko-KR" dirty="0" smtClean="0"/>
              <a:t>+(-10) = -10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420978" y="3458576"/>
            <a:ext cx="6917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++ a </a:t>
            </a:r>
            <a:r>
              <a:rPr lang="ko-KR" altLang="en-US" dirty="0" smtClean="0"/>
              <a:t>먼저 증가 하고 </a:t>
            </a:r>
            <a:r>
              <a:rPr lang="en-US" altLang="ko-KR" dirty="0" smtClean="0"/>
              <a:t>a= 10 </a:t>
            </a:r>
            <a:r>
              <a:rPr lang="ko-KR" altLang="en-US" dirty="0" smtClean="0"/>
              <a:t>라면 </a:t>
            </a:r>
            <a:r>
              <a:rPr lang="en-US" altLang="ko-KR" dirty="0" smtClean="0"/>
              <a:t>a=11 </a:t>
            </a:r>
            <a:r>
              <a:rPr lang="ko-KR" altLang="en-US" dirty="0" smtClean="0"/>
              <a:t>로 되고 나서 연산을 해라</a:t>
            </a:r>
            <a:endParaRPr lang="en-US" altLang="ko-KR" dirty="0" smtClean="0"/>
          </a:p>
          <a:p>
            <a:r>
              <a:rPr lang="en-US" altLang="ko-KR" dirty="0" smtClean="0"/>
              <a:t>a++ a</a:t>
            </a:r>
            <a:r>
              <a:rPr lang="ko-KR" altLang="en-US" dirty="0" smtClean="0"/>
              <a:t>를 연산하고 증가 시켜라</a:t>
            </a:r>
            <a:endParaRPr lang="en-US" altLang="ko-KR" dirty="0" smtClean="0"/>
          </a:p>
          <a:p>
            <a:r>
              <a:rPr lang="en-US" altLang="ko-KR" dirty="0" smtClean="0"/>
              <a:t>--b </a:t>
            </a:r>
            <a:r>
              <a:rPr lang="en-US" altLang="ko-KR" dirty="0" err="1" smtClean="0"/>
              <a:t>b</a:t>
            </a:r>
            <a:r>
              <a:rPr lang="ko-KR" altLang="en-US" dirty="0" smtClean="0"/>
              <a:t>를 감소시키고 </a:t>
            </a:r>
            <a:r>
              <a:rPr lang="en-US" altLang="ko-KR" dirty="0" smtClean="0"/>
              <a:t>b=10</a:t>
            </a:r>
            <a:r>
              <a:rPr lang="ko-KR" altLang="en-US" dirty="0" smtClean="0"/>
              <a:t>이라면 </a:t>
            </a:r>
            <a:r>
              <a:rPr lang="en-US" altLang="ko-KR" dirty="0" smtClean="0"/>
              <a:t>b=9 </a:t>
            </a:r>
            <a:r>
              <a:rPr lang="ko-KR" altLang="en-US" dirty="0" smtClean="0"/>
              <a:t>하고 연산</a:t>
            </a:r>
            <a:endParaRPr lang="en-US" altLang="ko-KR" dirty="0" smtClean="0"/>
          </a:p>
          <a:p>
            <a:r>
              <a:rPr lang="en-US" altLang="ko-KR" dirty="0" smtClean="0"/>
              <a:t>b--</a:t>
            </a:r>
            <a:endParaRPr lang="en-US" altLang="ko-KR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32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3-3 </a:t>
              </a:r>
              <a:r>
                <a:rPr lang="ko-KR" altLang="en-US" dirty="0" smtClean="0"/>
                <a:t>언어의 다양한 연산자</a:t>
              </a:r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93212" y="6479231"/>
            <a:ext cx="256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3-3 </a:t>
            </a:r>
            <a:r>
              <a:rPr lang="ko-KR" altLang="en-US" sz="1200" b="1" dirty="0">
                <a:solidFill>
                  <a:srgbClr val="FF0000"/>
                </a:solidFill>
              </a:rPr>
              <a:t>언어의 다양한 연산자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–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20978" y="1716552"/>
            <a:ext cx="6901263" cy="5141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#include "</a:t>
            </a:r>
            <a:r>
              <a:rPr lang="en-US" altLang="ko-KR" dirty="0" err="1">
                <a:solidFill>
                  <a:schemeClr val="tx1"/>
                </a:solidFill>
              </a:rPr>
              <a:t>stdafx.h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main()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val1=2;		</a:t>
            </a:r>
            <a:r>
              <a:rPr lang="en-US" altLang="ko-KR" dirty="0" smtClean="0">
                <a:solidFill>
                  <a:schemeClr val="tx1"/>
                </a:solidFill>
              </a:rPr>
              <a:t>// </a:t>
            </a:r>
            <a:r>
              <a:rPr lang="en-US" altLang="ko-KR" dirty="0">
                <a:solidFill>
                  <a:schemeClr val="tx1"/>
                </a:solidFill>
              </a:rPr>
              <a:t>val1 </a:t>
            </a:r>
            <a:r>
              <a:rPr lang="ko-KR" altLang="en-US" dirty="0">
                <a:solidFill>
                  <a:schemeClr val="tx1"/>
                </a:solidFill>
              </a:rPr>
              <a:t>변수선언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val2=-4;		// val2 </a:t>
            </a:r>
            <a:r>
              <a:rPr lang="ko-KR" altLang="en-US" dirty="0">
                <a:solidFill>
                  <a:schemeClr val="tx1"/>
                </a:solidFill>
              </a:rPr>
              <a:t>변수선언</a:t>
            </a: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	</a:t>
            </a:r>
            <a:r>
              <a:rPr lang="en-US" altLang="ko-KR" dirty="0">
                <a:solidFill>
                  <a:schemeClr val="tx1"/>
                </a:solidFill>
              </a:rPr>
              <a:t>val1=-val1;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("val1=-val1 </a:t>
            </a:r>
            <a:r>
              <a:rPr lang="ko-KR" altLang="en-US" dirty="0">
                <a:solidFill>
                  <a:schemeClr val="tx1"/>
                </a:solidFill>
              </a:rPr>
              <a:t>연산 이후 </a:t>
            </a:r>
            <a:r>
              <a:rPr lang="en-US" altLang="ko-KR" dirty="0">
                <a:solidFill>
                  <a:schemeClr val="tx1"/>
                </a:solidFill>
              </a:rPr>
              <a:t>val1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%d \n", val1);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val2=-val2;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("val2=-val2 </a:t>
            </a:r>
            <a:r>
              <a:rPr lang="ko-KR" altLang="en-US" dirty="0">
                <a:solidFill>
                  <a:schemeClr val="tx1"/>
                </a:solidFill>
              </a:rPr>
              <a:t>연산 이후 </a:t>
            </a:r>
            <a:r>
              <a:rPr lang="en-US" altLang="ko-KR" dirty="0">
                <a:solidFill>
                  <a:schemeClr val="tx1"/>
                </a:solidFill>
              </a:rPr>
              <a:t>val1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%d \n", val2);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return 0;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496" y="5072935"/>
            <a:ext cx="3829050" cy="12668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75425" y="2167126"/>
            <a:ext cx="27077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// val1-=val1</a:t>
            </a:r>
          </a:p>
          <a:p>
            <a:r>
              <a:rPr lang="ko-KR" altLang="en-US" dirty="0" smtClean="0"/>
              <a:t>위치에 따라서 달라진다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val1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val1 </a:t>
            </a:r>
            <a:r>
              <a:rPr lang="ko-KR" altLang="en-US" dirty="0" smtClean="0"/>
              <a:t>을 빼고 </a:t>
            </a:r>
            <a:endParaRPr lang="en-US" altLang="ko-KR" dirty="0" smtClean="0"/>
          </a:p>
          <a:p>
            <a:r>
              <a:rPr lang="en-US" altLang="ko-KR" dirty="0" smtClean="0"/>
              <a:t>val1</a:t>
            </a:r>
            <a:r>
              <a:rPr lang="ko-KR" altLang="en-US" dirty="0" smtClean="0"/>
              <a:t>에 넣어라 </a:t>
            </a:r>
            <a:r>
              <a:rPr lang="ko-KR" altLang="en-US" dirty="0" err="1" smtClean="0"/>
              <a:t>라는얘기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420978" y="1347220"/>
            <a:ext cx="330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부호 연산으로서 </a:t>
            </a:r>
            <a:r>
              <a:rPr lang="en-US" altLang="ko-KR" dirty="0" smtClean="0"/>
              <a:t>+, - </a:t>
            </a:r>
            <a:r>
              <a:rPr lang="ko-KR" altLang="en-US" dirty="0" smtClean="0"/>
              <a:t>연산자</a:t>
            </a:r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4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22" t="2502" r="3984" b="23667"/>
          <a:stretch/>
        </p:blipFill>
        <p:spPr>
          <a:xfrm>
            <a:off x="4443539" y="1017453"/>
            <a:ext cx="7748461" cy="58405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889" y="1693335"/>
            <a:ext cx="3995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컴파일러의 특징은 코드를 </a:t>
            </a:r>
            <a:endParaRPr lang="en-US" altLang="ko-KR" dirty="0" smtClean="0"/>
          </a:p>
          <a:p>
            <a:r>
              <a:rPr lang="ko-KR" altLang="en-US" dirty="0" smtClean="0"/>
              <a:t>생성시키는 기능이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빈프로젝트</a:t>
            </a:r>
            <a:r>
              <a:rPr lang="ko-KR" altLang="en-US" dirty="0" smtClean="0"/>
              <a:t> 내가 만들고 싶은</a:t>
            </a:r>
            <a:endParaRPr lang="en-US" altLang="ko-KR" dirty="0" smtClean="0"/>
          </a:p>
          <a:p>
            <a:r>
              <a:rPr lang="ko-KR" altLang="en-US" dirty="0" smtClean="0"/>
              <a:t>내가 프로젝트를 만들겠다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선언한다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177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3-3 </a:t>
              </a:r>
              <a:r>
                <a:rPr lang="ko-KR" altLang="en-US" dirty="0" smtClean="0"/>
                <a:t>언어의 다양한 연산자</a:t>
              </a:r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93212" y="6479231"/>
            <a:ext cx="256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3-3 </a:t>
            </a:r>
            <a:r>
              <a:rPr lang="ko-KR" altLang="en-US" sz="1200" b="1" dirty="0">
                <a:solidFill>
                  <a:srgbClr val="FF0000"/>
                </a:solidFill>
              </a:rPr>
              <a:t>언어의 다양한 연산자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–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0978" y="1716552"/>
            <a:ext cx="6901263" cy="5141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#include "</a:t>
            </a:r>
            <a:r>
              <a:rPr lang="en-US" altLang="ko-KR" dirty="0" err="1">
                <a:solidFill>
                  <a:schemeClr val="tx1"/>
                </a:solidFill>
              </a:rPr>
              <a:t>stdafx.h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main()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val1=10;		// val1 </a:t>
            </a:r>
            <a:r>
              <a:rPr lang="ko-KR" altLang="en-US" dirty="0">
                <a:solidFill>
                  <a:schemeClr val="tx1"/>
                </a:solidFill>
              </a:rPr>
              <a:t>변수선언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val2=10;		// val2 </a:t>
            </a:r>
            <a:r>
              <a:rPr lang="ko-KR" altLang="en-US" dirty="0">
                <a:solidFill>
                  <a:schemeClr val="tx1"/>
                </a:solidFill>
              </a:rPr>
              <a:t>변수선언</a:t>
            </a: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ko-KR" altLang="en-US" dirty="0">
                <a:solidFill>
                  <a:schemeClr val="tx1"/>
                </a:solidFill>
              </a:rPr>
              <a:t>선 연산 후 증가 </a:t>
            </a:r>
            <a:r>
              <a:rPr lang="en-US" altLang="ko-KR" dirty="0">
                <a:solidFill>
                  <a:schemeClr val="tx1"/>
                </a:solidFill>
              </a:rPr>
              <a:t>: %d \n", val1++);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ko-KR" altLang="en-US" dirty="0">
                <a:solidFill>
                  <a:schemeClr val="tx1"/>
                </a:solidFill>
              </a:rPr>
              <a:t>다시 한번 출력 </a:t>
            </a:r>
            <a:r>
              <a:rPr lang="en-US" altLang="ko-KR" dirty="0">
                <a:solidFill>
                  <a:schemeClr val="tx1"/>
                </a:solidFill>
              </a:rPr>
              <a:t>: %d \n\n", val1);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ko-KR" altLang="en-US" dirty="0">
                <a:solidFill>
                  <a:schemeClr val="tx1"/>
                </a:solidFill>
              </a:rPr>
              <a:t>선 증가 후 연산 </a:t>
            </a:r>
            <a:r>
              <a:rPr lang="en-US" altLang="ko-KR" dirty="0">
                <a:solidFill>
                  <a:schemeClr val="tx1"/>
                </a:solidFill>
              </a:rPr>
              <a:t>: %d \n", ++val2);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ko-KR" altLang="en-US" dirty="0">
                <a:solidFill>
                  <a:schemeClr val="tx1"/>
                </a:solidFill>
              </a:rPr>
              <a:t>다시 한번 출력 </a:t>
            </a:r>
            <a:r>
              <a:rPr lang="en-US" altLang="ko-KR" dirty="0">
                <a:solidFill>
                  <a:schemeClr val="tx1"/>
                </a:solidFill>
              </a:rPr>
              <a:t>: %d \n\n", val2);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return 0;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0978" y="1347220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증가 감소 연산자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425" y="4676624"/>
            <a:ext cx="3714750" cy="149542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0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3-3 </a:t>
              </a:r>
              <a:r>
                <a:rPr lang="ko-KR" altLang="en-US" dirty="0" smtClean="0"/>
                <a:t>언어의 다양한 연산자</a:t>
              </a:r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93212" y="6479231"/>
            <a:ext cx="256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3-3 </a:t>
            </a:r>
            <a:r>
              <a:rPr lang="ko-KR" altLang="en-US" sz="1200" b="1" dirty="0">
                <a:solidFill>
                  <a:srgbClr val="FF0000"/>
                </a:solidFill>
              </a:rPr>
              <a:t>언어의 다양한 연산자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–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0978" y="1716552"/>
            <a:ext cx="6901263" cy="5141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#include "</a:t>
            </a:r>
            <a:r>
              <a:rPr lang="en-US" altLang="ko-KR" dirty="0" err="1">
                <a:solidFill>
                  <a:schemeClr val="tx1"/>
                </a:solidFill>
              </a:rPr>
              <a:t>stdafx.h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main()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val1=10;			</a:t>
            </a:r>
            <a:r>
              <a:rPr lang="en-US" altLang="ko-KR" dirty="0" smtClean="0">
                <a:solidFill>
                  <a:schemeClr val="tx1"/>
                </a:solidFill>
              </a:rPr>
              <a:t>// </a:t>
            </a:r>
            <a:r>
              <a:rPr lang="en-US" altLang="ko-KR" dirty="0">
                <a:solidFill>
                  <a:schemeClr val="tx1"/>
                </a:solidFill>
              </a:rPr>
              <a:t>val1 </a:t>
            </a:r>
            <a:r>
              <a:rPr lang="ko-KR" altLang="en-US" dirty="0">
                <a:solidFill>
                  <a:schemeClr val="tx1"/>
                </a:solidFill>
              </a:rPr>
              <a:t>변수선언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val2=(val1--)+2;		// val2 </a:t>
            </a:r>
            <a:r>
              <a:rPr lang="ko-KR" altLang="en-US" dirty="0">
                <a:solidFill>
                  <a:schemeClr val="tx1"/>
                </a:solidFill>
              </a:rPr>
              <a:t>변수선언</a:t>
            </a: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("val1 : %d \n", val1);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("val2 : %d \n", val12);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return 0;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0978" y="1347220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증가 감소 연산자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454" y="4910500"/>
            <a:ext cx="3857625" cy="15430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74762" y="1716552"/>
            <a:ext cx="4137671" cy="17543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선 연산 후 감소 이기 때문에 </a:t>
            </a:r>
            <a:endParaRPr lang="en-US" altLang="ko-KR" dirty="0" smtClean="0"/>
          </a:p>
          <a:p>
            <a:r>
              <a:rPr lang="ko-KR" altLang="en-US" dirty="0" smtClean="0"/>
              <a:t>이 줄에서 감소되지 않는다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가로에 의미가 없다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벨 </a:t>
            </a:r>
            <a:r>
              <a:rPr lang="en-US" altLang="ko-KR" dirty="0" smtClean="0"/>
              <a:t>1 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9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된상태에서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 더해져 </a:t>
            </a:r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이 나올 것 같지만 선 연산이 </a:t>
            </a:r>
            <a:endParaRPr lang="en-US" altLang="ko-KR" dirty="0" smtClean="0"/>
          </a:p>
          <a:p>
            <a:r>
              <a:rPr lang="ko-KR" altLang="en-US" dirty="0" smtClean="0"/>
              <a:t>되기 때문에 </a:t>
            </a:r>
            <a:r>
              <a:rPr lang="en-US" altLang="ko-KR" dirty="0" smtClean="0"/>
              <a:t>12</a:t>
            </a:r>
            <a:r>
              <a:rPr lang="ko-KR" altLang="en-US" dirty="0" smtClean="0"/>
              <a:t>가 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464673" y="3220278"/>
            <a:ext cx="4058962" cy="1066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74762" y="3898752"/>
            <a:ext cx="4128053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그럼 감소는 언제 되는지</a:t>
            </a:r>
            <a:r>
              <a:rPr lang="en-US" altLang="ko-KR" b="1" dirty="0" smtClean="0">
                <a:solidFill>
                  <a:srgbClr val="FF0000"/>
                </a:solidFill>
              </a:rPr>
              <a:t>....???????????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866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3-3 </a:t>
              </a:r>
              <a:r>
                <a:rPr lang="ko-KR" altLang="en-US" dirty="0" smtClean="0"/>
                <a:t>언어의 다양한 연산자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64652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관계 연산자 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비교 </a:t>
            </a:r>
            <a:r>
              <a:rPr lang="ko-KR" altLang="en-US" dirty="0" err="1" smtClean="0"/>
              <a:t>안산자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두 </a:t>
            </a:r>
            <a:r>
              <a:rPr lang="ko-KR" altLang="en-US" dirty="0" err="1" smtClean="0"/>
              <a:t>피연산자의</a:t>
            </a:r>
            <a:r>
              <a:rPr lang="ko-KR" altLang="en-US" dirty="0" smtClean="0"/>
              <a:t> 관계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크다 작다 혹은 같다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따지는 연산자</a:t>
            </a:r>
            <a:endParaRPr lang="en-US" altLang="ko-KR" dirty="0" smtClean="0"/>
          </a:p>
          <a:p>
            <a:r>
              <a:rPr lang="en-US" altLang="ko-KR" dirty="0" smtClean="0"/>
              <a:t>- true(</a:t>
            </a:r>
            <a:r>
              <a:rPr lang="ko-KR" altLang="en-US" dirty="0" smtClean="0"/>
              <a:t>논리적 참</a:t>
            </a:r>
            <a:r>
              <a:rPr lang="en-US" altLang="ko-KR" dirty="0" smtClean="0"/>
              <a:t>, 1) , false(</a:t>
            </a:r>
            <a:r>
              <a:rPr lang="ko-KR" altLang="en-US" dirty="0" smtClean="0"/>
              <a:t>논리적 거짓</a:t>
            </a:r>
            <a:r>
              <a:rPr lang="en-US" altLang="ko-KR" dirty="0" smtClean="0"/>
              <a:t>,0)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op6.c, </a:t>
            </a:r>
            <a:r>
              <a:rPr lang="ko-KR" altLang="en-US" dirty="0" smtClean="0"/>
              <a:t>표 </a:t>
            </a:r>
            <a:r>
              <a:rPr lang="en-US" altLang="ko-KR" dirty="0" smtClean="0"/>
              <a:t>3-4 </a:t>
            </a:r>
            <a:r>
              <a:rPr lang="ko-KR" altLang="en-US" dirty="0" smtClean="0"/>
              <a:t>참조</a:t>
            </a:r>
            <a:endParaRPr lang="en-US" altLang="ko-KR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116565"/>
              </p:ext>
            </p:extLst>
          </p:nvPr>
        </p:nvGraphicFramePr>
        <p:xfrm>
          <a:off x="420978" y="2845477"/>
          <a:ext cx="10777108" cy="38352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277"/>
                <a:gridCol w="2694277"/>
                <a:gridCol w="2694277"/>
                <a:gridCol w="2694277"/>
              </a:tblGrid>
              <a:tr h="520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 dirty="0">
                          <a:effectLst/>
                        </a:rPr>
                        <a:t>연산자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 dirty="0">
                          <a:effectLst/>
                        </a:rPr>
                        <a:t>연산의 예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>
                          <a:effectLst/>
                        </a:rPr>
                        <a:t>의미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 dirty="0" err="1">
                          <a:effectLst/>
                        </a:rPr>
                        <a:t>결합성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5203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 smtClean="0">
                          <a:effectLst/>
                        </a:rPr>
                        <a:t>&lt;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a&lt;b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u="none" strike="noStrike" dirty="0" smtClean="0">
                          <a:effectLst/>
                        </a:rPr>
                        <a:t>a</a:t>
                      </a:r>
                      <a:r>
                        <a:rPr lang="ko-KR" altLang="en-US" sz="1800" b="1" u="none" strike="noStrike" dirty="0" smtClean="0">
                          <a:effectLst/>
                        </a:rPr>
                        <a:t>가 </a:t>
                      </a:r>
                      <a:r>
                        <a:rPr lang="en-US" altLang="ko-KR" sz="1800" b="1" u="none" strike="noStrike" dirty="0" smtClean="0">
                          <a:effectLst/>
                        </a:rPr>
                        <a:t>b</a:t>
                      </a:r>
                      <a:r>
                        <a:rPr lang="ko-KR" altLang="en-US" sz="1800" b="1" u="none" strike="noStrike" dirty="0" smtClean="0">
                          <a:effectLst/>
                        </a:rPr>
                        <a:t>보자 작은가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-&gt;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5203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 smtClean="0">
                          <a:effectLst/>
                        </a:rPr>
                        <a:t>&gt;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 smtClean="0">
                          <a:effectLst/>
                        </a:rPr>
                        <a:t>a&gt;b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큰가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-&gt;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5203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 smtClean="0">
                          <a:effectLst/>
                        </a:rPr>
                        <a:t>==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 smtClean="0">
                          <a:effectLst/>
                        </a:rPr>
                        <a:t>a==b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en-US" altLang="ko-KR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같은가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-&gt;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3188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 smtClean="0">
                          <a:effectLst/>
                        </a:rPr>
                        <a:t>!=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 smtClean="0">
                          <a:effectLst/>
                        </a:rPr>
                        <a:t>a!=b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 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같지 않은가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-&gt;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3188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&lt;=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a&lt;=b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b 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작거나 같은가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-&gt;</a:t>
                      </a:r>
                      <a:endParaRPr lang="en-US" altLang="ko-KR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3188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&gt;=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a&gt;=b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 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크거나 같은가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-&gt;</a:t>
                      </a:r>
                      <a:endParaRPr lang="en-US" altLang="ko-KR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318814">
                <a:tc>
                  <a:txBody>
                    <a:bodyPr/>
                    <a:lstStyle/>
                    <a:p>
                      <a:pPr algn="l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41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3-3 </a:t>
              </a:r>
              <a:r>
                <a:rPr lang="ko-KR" altLang="en-US" dirty="0" smtClean="0"/>
                <a:t>언어의 다양한 연산자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관계 연산자 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비교 </a:t>
            </a:r>
            <a:r>
              <a:rPr lang="ko-KR" altLang="en-US" dirty="0" err="1" smtClean="0"/>
              <a:t>안산자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420978" y="1716552"/>
            <a:ext cx="6046083" cy="5141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#include "</a:t>
            </a:r>
            <a:r>
              <a:rPr lang="en-US" altLang="ko-KR" dirty="0" err="1">
                <a:solidFill>
                  <a:schemeClr val="tx1"/>
                </a:solidFill>
              </a:rPr>
              <a:t>stdafx.h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main()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val1 = 10;		// val1 </a:t>
            </a:r>
            <a:r>
              <a:rPr lang="ko-KR" altLang="en-US" dirty="0">
                <a:solidFill>
                  <a:schemeClr val="tx1"/>
                </a:solidFill>
              </a:rPr>
              <a:t>변수선언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val2 = 12;		// val2 </a:t>
            </a:r>
            <a:r>
              <a:rPr lang="ko-KR" altLang="en-US" dirty="0">
                <a:solidFill>
                  <a:schemeClr val="tx1"/>
                </a:solidFill>
              </a:rPr>
              <a:t>변수선언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reult1, result2, result3;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result1=(val1==val2);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result2=(val1&lt;=val2);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result3=(val1&gt;val2);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("result1 : %d \n", result1);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("result2 : %d \n", result2);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("result3 : %d \n", result3);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return 0;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692" y="4402039"/>
            <a:ext cx="3457575" cy="1381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93212" y="6479231"/>
            <a:ext cx="256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3-3 </a:t>
            </a:r>
            <a:r>
              <a:rPr lang="ko-KR" altLang="en-US" sz="1200" b="1" dirty="0">
                <a:solidFill>
                  <a:srgbClr val="FF0000"/>
                </a:solidFill>
              </a:rPr>
              <a:t>언어의 다양한 연산자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–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6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807725"/>
              </p:ext>
            </p:extLst>
          </p:nvPr>
        </p:nvGraphicFramePr>
        <p:xfrm>
          <a:off x="6578880" y="909899"/>
          <a:ext cx="5483487" cy="34694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8522"/>
                <a:gridCol w="933864"/>
                <a:gridCol w="2501422"/>
                <a:gridCol w="1389679"/>
              </a:tblGrid>
              <a:tr h="520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연산자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연산의 예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의미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 err="1">
                          <a:effectLst/>
                        </a:rPr>
                        <a:t>결합성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5203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smtClean="0">
                          <a:effectLst/>
                        </a:rPr>
                        <a:t>&lt;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a&lt;b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u="none" strike="noStrike" dirty="0" smtClean="0">
                          <a:effectLst/>
                        </a:rPr>
                        <a:t>a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가 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b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보자 작은가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-&gt;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5203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smtClean="0">
                          <a:effectLst/>
                        </a:rPr>
                        <a:t>&gt;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smtClean="0">
                          <a:effectLst/>
                        </a:rPr>
                        <a:t>a&gt;b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큰가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-&gt;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5203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smtClean="0">
                          <a:effectLst/>
                        </a:rPr>
                        <a:t>==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smtClean="0">
                          <a:effectLst/>
                        </a:rPr>
                        <a:t>a==b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같은가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-&gt;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3188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smtClean="0">
                          <a:effectLst/>
                        </a:rPr>
                        <a:t>!=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 smtClean="0">
                          <a:effectLst/>
                        </a:rPr>
                        <a:t>a!=b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 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같지 않은가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-&gt;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3188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&lt;=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a&lt;=b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b 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작거나 같은가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-&gt;</a:t>
                      </a:r>
                      <a:endParaRPr lang="en-US" altLang="ko-KR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3188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&gt;=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a&gt;=b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 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크거나 같은가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-&gt;</a:t>
                      </a:r>
                      <a:endParaRPr lang="en-US" altLang="ko-KR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318814">
                <a:tc>
                  <a:txBody>
                    <a:bodyPr/>
                    <a:lstStyle/>
                    <a:p>
                      <a:pPr algn="l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634692" y="5841388"/>
            <a:ext cx="3408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r>
              <a:rPr lang="ko-KR" altLang="en-US" dirty="0" smtClean="0"/>
              <a:t>은 논리적 거짓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은 논리적 진실</a:t>
            </a:r>
            <a:endParaRPr lang="en-US" altLang="ko-KR" dirty="0" smtClean="0"/>
          </a:p>
          <a:p>
            <a:r>
              <a:rPr lang="en-US" altLang="ko-KR" dirty="0" smtClean="0"/>
              <a:t>0 </a:t>
            </a:r>
            <a:r>
              <a:rPr lang="ko-KR" altLang="en-US" dirty="0" smtClean="0"/>
              <a:t>이외의 모든 숫자는 진실이다</a:t>
            </a:r>
            <a:endParaRPr lang="en-US" altLang="ko-KR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518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3-3 </a:t>
              </a:r>
              <a:r>
                <a:rPr lang="ko-KR" altLang="en-US" dirty="0" smtClean="0"/>
                <a:t>언어의 다양한 연산자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3663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논리 연산자</a:t>
            </a:r>
            <a:endParaRPr lang="en-US" altLang="ko-KR" dirty="0" smtClean="0"/>
          </a:p>
          <a:p>
            <a:r>
              <a:rPr lang="en-US" altLang="ko-KR" dirty="0" smtClean="0"/>
              <a:t>- and, or, not </a:t>
            </a:r>
            <a:r>
              <a:rPr lang="ko-KR" altLang="en-US" dirty="0" smtClean="0"/>
              <a:t>를 표현하는 연산자</a:t>
            </a:r>
            <a:endParaRPr lang="en-US" altLang="ko-KR" dirty="0" smtClean="0"/>
          </a:p>
          <a:p>
            <a:r>
              <a:rPr lang="en-US" altLang="ko-KR" dirty="0" smtClean="0"/>
              <a:t>-true(1), false(0)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op7.c,</a:t>
            </a:r>
            <a:r>
              <a:rPr lang="ko-KR" altLang="en-US" dirty="0" smtClean="0"/>
              <a:t>표 </a:t>
            </a:r>
            <a:r>
              <a:rPr lang="en-US" altLang="ko-KR" dirty="0" smtClean="0"/>
              <a:t>3-5</a:t>
            </a:r>
            <a:endParaRPr lang="en-US" altLang="ko-KR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481126"/>
              </p:ext>
            </p:extLst>
          </p:nvPr>
        </p:nvGraphicFramePr>
        <p:xfrm>
          <a:off x="294801" y="4276712"/>
          <a:ext cx="8948532" cy="23162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37133"/>
                <a:gridCol w="2237133"/>
                <a:gridCol w="3712325"/>
                <a:gridCol w="761941"/>
              </a:tblGrid>
              <a:tr h="46324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 dirty="0">
                          <a:effectLst/>
                        </a:rPr>
                        <a:t>연산자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>
                          <a:effectLst/>
                        </a:rPr>
                        <a:t>연산의 예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>
                          <a:effectLst/>
                        </a:rPr>
                        <a:t>의미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 dirty="0" err="1">
                          <a:effectLst/>
                        </a:rPr>
                        <a:t>결합성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463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 smtClean="0">
                          <a:effectLst/>
                        </a:rPr>
                        <a:t>&amp;&amp;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a&amp;&amp;b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u="none" strike="noStrike" dirty="0" smtClean="0">
                          <a:effectLst/>
                        </a:rPr>
                        <a:t>true</a:t>
                      </a:r>
                      <a:r>
                        <a:rPr lang="ko-KR" altLang="en-US" sz="1800" b="1" u="none" strike="noStrike" dirty="0" smtClean="0">
                          <a:effectLst/>
                        </a:rPr>
                        <a:t>면 </a:t>
                      </a:r>
                      <a:r>
                        <a:rPr lang="en-US" altLang="ko-KR" sz="1800" b="1" u="none" strike="noStrike" dirty="0" smtClean="0">
                          <a:effectLst/>
                        </a:rPr>
                        <a:t>true</a:t>
                      </a:r>
                      <a:r>
                        <a:rPr lang="en-US" altLang="ko-KR" sz="1800" b="1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800" b="1" u="none" strike="noStrike" baseline="0" dirty="0" smtClean="0">
                          <a:effectLst/>
                        </a:rPr>
                        <a:t>리턴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-&gt;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463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 smtClean="0">
                          <a:effectLst/>
                        </a:rPr>
                        <a:t>||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 smtClean="0">
                          <a:effectLst/>
                        </a:rPr>
                        <a:t>a||b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하나라도 </a:t>
                      </a:r>
                      <a:r>
                        <a:rPr lang="en-US" altLang="ko-KR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  <a:r>
                        <a:rPr lang="ko-KR" alt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면</a:t>
                      </a:r>
                      <a:r>
                        <a:rPr lang="en-US" altLang="ko-KR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true</a:t>
                      </a:r>
                      <a:r>
                        <a:rPr lang="ko-KR" alt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리턴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-&gt;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4632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 smtClean="0">
                          <a:effectLst/>
                        </a:rPr>
                        <a:t>!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 smtClean="0">
                          <a:effectLst/>
                        </a:rPr>
                        <a:t>!a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면 </a:t>
                      </a:r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</a:t>
                      </a:r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false</a:t>
                      </a:r>
                      <a:r>
                        <a:rPr lang="ko-KR" alt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면 </a:t>
                      </a:r>
                      <a:r>
                        <a:rPr lang="en-US" altLang="ko-KR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</a:t>
                      </a:r>
                      <a:r>
                        <a:rPr lang="ko-KR" alt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-&gt;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463249">
                <a:tc>
                  <a:txBody>
                    <a:bodyPr/>
                    <a:lstStyle/>
                    <a:p>
                      <a:pPr algn="l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481152" y="2840015"/>
            <a:ext cx="66575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&amp;&amp; </a:t>
            </a:r>
            <a:r>
              <a:rPr lang="ko-KR" altLang="en-US" dirty="0" err="1" smtClean="0"/>
              <a:t>둘다</a:t>
            </a:r>
            <a:r>
              <a:rPr lang="ko-KR" altLang="en-US" dirty="0" smtClean="0"/>
              <a:t> 논리적 </a:t>
            </a:r>
            <a:r>
              <a:rPr lang="en-US" altLang="ko-KR" dirty="0" smtClean="0"/>
              <a:t>a </a:t>
            </a:r>
            <a:r>
              <a:rPr lang="ko-KR" altLang="en-US" dirty="0" smtClean="0"/>
              <a:t>논리적 </a:t>
            </a:r>
            <a:r>
              <a:rPr lang="en-US" altLang="ko-KR" dirty="0" smtClean="0"/>
              <a:t>b a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고 </a:t>
            </a:r>
            <a:r>
              <a:rPr lang="en-US" altLang="ko-KR" dirty="0" smtClean="0"/>
              <a:t>b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면 </a:t>
            </a:r>
            <a:r>
              <a:rPr lang="ko-KR" altLang="en-US" dirty="0" err="1" smtClean="0"/>
              <a:t>트루이다</a:t>
            </a:r>
            <a:r>
              <a:rPr lang="en-US" altLang="ko-KR" dirty="0" smtClean="0"/>
              <a:t>!</a:t>
            </a:r>
          </a:p>
          <a:p>
            <a:r>
              <a:rPr lang="en-US" altLang="ko-KR" dirty="0" smtClean="0"/>
              <a:t>|| </a:t>
            </a:r>
            <a:r>
              <a:rPr lang="ko-KR" altLang="en-US" dirty="0" err="1" smtClean="0"/>
              <a:t>둘중에</a:t>
            </a:r>
            <a:r>
              <a:rPr lang="ko-KR" altLang="en-US" dirty="0" smtClean="0"/>
              <a:t> 하나라도 </a:t>
            </a:r>
            <a:r>
              <a:rPr lang="ko-KR" altLang="en-US" dirty="0" err="1" smtClean="0"/>
              <a:t>트루이면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트루이다</a:t>
            </a:r>
            <a:endParaRPr lang="en-US" altLang="ko-KR" dirty="0" smtClean="0"/>
          </a:p>
          <a:p>
            <a:r>
              <a:rPr lang="ko-KR" altLang="en-US" dirty="0" smtClean="0"/>
              <a:t>아니면 </a:t>
            </a:r>
            <a:r>
              <a:rPr lang="ko-KR" altLang="en-US" dirty="0" err="1" smtClean="0"/>
              <a:t>트루이고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맞아면</a:t>
            </a:r>
            <a:r>
              <a:rPr lang="ko-KR" altLang="en-US" dirty="0" smtClean="0"/>
              <a:t> 펄스이다</a:t>
            </a:r>
            <a:endParaRPr lang="en-US" altLang="ko-KR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748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3-3 </a:t>
              </a:r>
              <a:r>
                <a:rPr lang="ko-KR" altLang="en-US" dirty="0" smtClean="0"/>
                <a:t>언어의 다양한 연산자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593212" y="6479231"/>
            <a:ext cx="256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3-3 </a:t>
            </a:r>
            <a:r>
              <a:rPr lang="ko-KR" altLang="en-US" sz="1200" b="1" dirty="0">
                <a:solidFill>
                  <a:srgbClr val="FF0000"/>
                </a:solidFill>
              </a:rPr>
              <a:t>언어의 다양한 연산자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–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>
                <a:solidFill>
                  <a:srgbClr val="FF0000"/>
                </a:solidFill>
              </a:rPr>
              <a:t>7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0978" y="1716552"/>
            <a:ext cx="6046083" cy="5141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main()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val1 = 10</a:t>
            </a:r>
            <a:r>
              <a:rPr lang="en-US" altLang="ko-KR" dirty="0" smtClean="0">
                <a:solidFill>
                  <a:schemeClr val="tx1"/>
                </a:solidFill>
              </a:rPr>
              <a:t>;			// </a:t>
            </a:r>
            <a:r>
              <a:rPr lang="en-US" altLang="ko-KR" dirty="0">
                <a:solidFill>
                  <a:schemeClr val="tx1"/>
                </a:solidFill>
              </a:rPr>
              <a:t>val1 </a:t>
            </a:r>
            <a:r>
              <a:rPr lang="ko-KR" altLang="en-US" dirty="0">
                <a:solidFill>
                  <a:schemeClr val="tx1"/>
                </a:solidFill>
              </a:rPr>
              <a:t>변수선언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val2 = 12</a:t>
            </a:r>
            <a:r>
              <a:rPr lang="en-US" altLang="ko-KR" dirty="0" smtClean="0">
                <a:solidFill>
                  <a:schemeClr val="tx1"/>
                </a:solidFill>
              </a:rPr>
              <a:t>;			// </a:t>
            </a:r>
            <a:r>
              <a:rPr lang="en-US" altLang="ko-KR" dirty="0">
                <a:solidFill>
                  <a:schemeClr val="tx1"/>
                </a:solidFill>
              </a:rPr>
              <a:t>val2 </a:t>
            </a:r>
            <a:r>
              <a:rPr lang="ko-KR" altLang="en-US" dirty="0">
                <a:solidFill>
                  <a:schemeClr val="tx1"/>
                </a:solidFill>
              </a:rPr>
              <a:t>변수선언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result1</a:t>
            </a:r>
            <a:r>
              <a:rPr lang="en-US" altLang="ko-KR" dirty="0">
                <a:solidFill>
                  <a:schemeClr val="tx1"/>
                </a:solidFill>
              </a:rPr>
              <a:t>, result2, result3</a:t>
            </a:r>
            <a:r>
              <a:rPr lang="en-US" altLang="ko-KR" dirty="0" smtClean="0">
                <a:solidFill>
                  <a:schemeClr val="tx1"/>
                </a:solidFill>
              </a:rPr>
              <a:t>;		// </a:t>
            </a:r>
            <a:r>
              <a:rPr lang="ko-KR" altLang="en-US" dirty="0">
                <a:solidFill>
                  <a:schemeClr val="tx1"/>
                </a:solidFill>
              </a:rPr>
              <a:t>변수선언</a:t>
            </a: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result1 </a:t>
            </a:r>
            <a:r>
              <a:rPr lang="en-US" altLang="ko-KR" dirty="0" smtClean="0">
                <a:solidFill>
                  <a:schemeClr val="tx1"/>
                </a:solidFill>
              </a:rPr>
              <a:t>=(</a:t>
            </a:r>
            <a:r>
              <a:rPr lang="en-US" altLang="ko-KR" dirty="0">
                <a:solidFill>
                  <a:schemeClr val="tx1"/>
                </a:solidFill>
              </a:rPr>
              <a:t>val1 == 10 &amp;&amp; val2 </a:t>
            </a:r>
            <a:r>
              <a:rPr lang="en-US" altLang="ko-KR" dirty="0" smtClean="0">
                <a:solidFill>
                  <a:schemeClr val="tx1"/>
                </a:solidFill>
              </a:rPr>
              <a:t>== </a:t>
            </a:r>
            <a:r>
              <a:rPr lang="en-US" altLang="ko-KR" dirty="0">
                <a:solidFill>
                  <a:schemeClr val="tx1"/>
                </a:solidFill>
              </a:rPr>
              <a:t>12</a:t>
            </a:r>
            <a:r>
              <a:rPr lang="en-US" altLang="ko-KR" dirty="0" smtClean="0">
                <a:solidFill>
                  <a:schemeClr val="tx1"/>
                </a:solidFill>
              </a:rPr>
              <a:t>);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result2 = (val1 &lt;= 12 || val2&gt;12);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result3 = (!val1);</a:t>
            </a: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("result1 : %d \n", result1);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("result2 : %d \n", result2);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("result3 : %d \n", result3);</a:t>
            </a: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return 0;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814" y="4945706"/>
            <a:ext cx="3524250" cy="15335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11879" y="2798537"/>
            <a:ext cx="40543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논리 연산자 </a:t>
            </a:r>
            <a:r>
              <a:rPr lang="en-US" altLang="ko-KR" dirty="0" smtClean="0"/>
              <a:t>&amp;&amp; </a:t>
            </a:r>
            <a:r>
              <a:rPr lang="ko-KR" altLang="en-US" dirty="0" smtClean="0"/>
              <a:t>의 왼쪽 과 오른쪽에</a:t>
            </a:r>
            <a:endParaRPr lang="en-US" altLang="ko-KR" dirty="0" smtClean="0"/>
          </a:p>
          <a:p>
            <a:r>
              <a:rPr lang="ko-KR" altLang="en-US" dirty="0" smtClean="0"/>
              <a:t>비교 연산이 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 smtClean="0"/>
              <a:t>val1 = 10  -&gt; </a:t>
            </a:r>
            <a:r>
              <a:rPr lang="en-US" altLang="ko-KR" dirty="0" err="1" smtClean="0"/>
              <a:t>ture</a:t>
            </a:r>
            <a:endParaRPr lang="en-US" altLang="ko-KR" dirty="0" smtClean="0"/>
          </a:p>
          <a:p>
            <a:r>
              <a:rPr lang="en-US" altLang="ko-KR" dirty="0" smtClean="0"/>
              <a:t>val2 = 12  -&gt; true</a:t>
            </a:r>
          </a:p>
          <a:p>
            <a:r>
              <a:rPr lang="ko-KR" altLang="en-US" dirty="0" smtClean="0"/>
              <a:t>비교 연산자를 진행하고 </a:t>
            </a:r>
            <a:endParaRPr lang="en-US" altLang="ko-KR" dirty="0" smtClean="0"/>
          </a:p>
          <a:p>
            <a:r>
              <a:rPr lang="ko-KR" altLang="en-US" dirty="0" smtClean="0"/>
              <a:t>논리 연산자를 진행했다</a:t>
            </a:r>
            <a:endParaRPr lang="en-US" altLang="ko-KR" dirty="0" smtClean="0"/>
          </a:p>
          <a:p>
            <a:r>
              <a:rPr lang="ko-KR" altLang="en-US" dirty="0" smtClean="0"/>
              <a:t>연산자의 우선순위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6711879" y="2206816"/>
            <a:ext cx="416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result1 =(val1 == 10 &amp;&amp; val2 == 12);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748922" y="2206816"/>
            <a:ext cx="1236052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474241" y="2213771"/>
            <a:ext cx="1236052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20978" y="1347220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/>
              <a:t>연산자의 우선순위</a:t>
            </a:r>
            <a:endParaRPr lang="en-US" altLang="ko-KR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624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3-3 </a:t>
              </a:r>
              <a:r>
                <a:rPr lang="ko-KR" altLang="en-US" dirty="0" smtClean="0"/>
                <a:t>언어의 다양한 연산자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265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비트 단위 연산자</a:t>
            </a:r>
            <a:endParaRPr lang="en-US" altLang="ko-KR" dirty="0" smtClean="0"/>
          </a:p>
          <a:p>
            <a:r>
              <a:rPr lang="en-US" altLang="ko-KR" dirty="0" smtClean="0"/>
              <a:t>- ~ , &amp; , ^ , | , &lt;&lt; , &gt;&gt;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420978" y="2217946"/>
            <a:ext cx="38523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콤마</a:t>
            </a:r>
            <a:r>
              <a:rPr lang="en-US" altLang="ko-KR" dirty="0" smtClean="0"/>
              <a:t>( , )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둘 이상의 변수 동시 선언 시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둘 이상의 문장을 한 줄에 선언 시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함수의 매개변수 </a:t>
            </a:r>
            <a:r>
              <a:rPr lang="ko-KR" altLang="en-US" dirty="0" err="1" smtClean="0"/>
              <a:t>전달시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예제 </a:t>
            </a:r>
            <a:r>
              <a:rPr lang="en-US" altLang="ko-KR" dirty="0" err="1" smtClean="0"/>
              <a:t>comma_op.c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180623" y="3695274"/>
            <a:ext cx="2710581" cy="2191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main()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aaa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bbb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return 0;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0623" y="5934670"/>
            <a:ext cx="2589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한줄에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한문장일</a:t>
            </a:r>
            <a:r>
              <a:rPr lang="ko-KR" altLang="en-US" dirty="0" smtClean="0"/>
              <a:t> 경우</a:t>
            </a:r>
            <a:endParaRPr lang="en-US" altLang="ko-KR" dirty="0" smtClean="0"/>
          </a:p>
          <a:p>
            <a:r>
              <a:rPr lang="ko-KR" altLang="en-US" dirty="0" smtClean="0"/>
              <a:t>다른 줄일 경우에 콤마 </a:t>
            </a:r>
            <a:endParaRPr lang="en-US" altLang="ko-KR" dirty="0" smtClean="0"/>
          </a:p>
          <a:p>
            <a:r>
              <a:rPr lang="ko-KR" altLang="en-US" dirty="0" smtClean="0"/>
              <a:t>연산자 없이도 가능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3131559" y="3676488"/>
            <a:ext cx="3958928" cy="2191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main()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aaa</a:t>
            </a:r>
            <a:r>
              <a:rPr lang="en-US" altLang="ko-KR" dirty="0" smtClean="0">
                <a:solidFill>
                  <a:schemeClr val="tx1"/>
                </a:solidFill>
              </a:rPr>
              <a:t>") </a:t>
            </a:r>
            <a:r>
              <a:rPr lang="en-US" altLang="ko-KR" sz="3600" b="1" dirty="0" smtClean="0">
                <a:solidFill>
                  <a:srgbClr val="FF0000"/>
                </a:solidFill>
              </a:rPr>
              <a:t>,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bbb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return 0;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842" y="4457342"/>
            <a:ext cx="37273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하지만 콤마 연산자로</a:t>
            </a:r>
            <a:endParaRPr lang="en-US" altLang="ko-KR" dirty="0" smtClean="0"/>
          </a:p>
          <a:p>
            <a:r>
              <a:rPr lang="ko-KR" altLang="en-US" dirty="0" smtClean="0"/>
              <a:t>구분 지어 주면 가능하다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한 줄에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문장을 쓸 수 없다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콤마가 없으면 </a:t>
            </a:r>
            <a:r>
              <a:rPr lang="ko-KR" altLang="en-US" dirty="0" err="1" smtClean="0"/>
              <a:t>애러가</a:t>
            </a:r>
            <a:r>
              <a:rPr lang="ko-KR" altLang="en-US" dirty="0" smtClean="0"/>
              <a:t> 생김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4668366" y="1020672"/>
            <a:ext cx="3958928" cy="28138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#include "</a:t>
            </a:r>
            <a:r>
              <a:rPr lang="en-US" altLang="ko-KR" dirty="0" err="1">
                <a:solidFill>
                  <a:schemeClr val="tx1"/>
                </a:solidFill>
              </a:rPr>
              <a:t>stdafx.h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main()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a = 3 + 4;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printf</a:t>
            </a:r>
            <a:r>
              <a:rPr lang="en-US" altLang="ko-KR" dirty="0">
                <a:solidFill>
                  <a:schemeClr val="tx1"/>
                </a:solidFill>
              </a:rPr>
              <a:t>("%d \n"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en-US" altLang="ko-KR" dirty="0">
                <a:solidFill>
                  <a:schemeClr val="tx1"/>
                </a:solidFill>
              </a:rPr>
              <a:t>a+2 );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return 0;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411" y="2462962"/>
            <a:ext cx="3419475" cy="1371600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71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3-3 </a:t>
              </a:r>
              <a:r>
                <a:rPr lang="ko-KR" altLang="en-US" dirty="0" smtClean="0"/>
                <a:t>언어의 다양한 연산자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44630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연산자의 우선 순위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연산 순서를 결정짓는 순위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* </a:t>
            </a:r>
            <a:r>
              <a:rPr lang="ko-KR" altLang="en-US" dirty="0" smtClean="0"/>
              <a:t>연산자의 </a:t>
            </a:r>
            <a:r>
              <a:rPr lang="ko-KR" altLang="en-US" dirty="0" err="1" smtClean="0"/>
              <a:t>결합성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우선 순위가 같은 연산자들의 연산 방향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483294" y="3016021"/>
            <a:ext cx="2527565" cy="9406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tx1"/>
                </a:solidFill>
              </a:rPr>
              <a:t>3+4*5/2-10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0828" y="4148144"/>
            <a:ext cx="4517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기가 먼저 나오면 </a:t>
            </a:r>
            <a:r>
              <a:rPr lang="ko-KR" altLang="en-US" dirty="0" err="1" smtClean="0"/>
              <a:t>나온거</a:t>
            </a:r>
            <a:r>
              <a:rPr lang="ko-KR" altLang="en-US" dirty="0" smtClean="0"/>
              <a:t> 먼저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왼쪽에서 오른쪽으로 우선 순위의 </a:t>
            </a:r>
            <a:r>
              <a:rPr lang="ko-KR" altLang="en-US" dirty="0" err="1" smtClean="0"/>
              <a:t>결합성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83293" y="2866139"/>
            <a:ext cx="2527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618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385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3-4 </a:t>
              </a:r>
              <a:r>
                <a:rPr lang="en-US" altLang="ko-KR" dirty="0" err="1" smtClean="0"/>
                <a:t>scanf</a:t>
              </a:r>
              <a:r>
                <a:rPr lang="en-US" altLang="ko-KR" dirty="0" smtClean="0"/>
                <a:t> </a:t>
              </a:r>
              <a:r>
                <a:rPr lang="ko-KR" altLang="en-US" dirty="0" err="1" smtClean="0"/>
                <a:t>함수의이해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3765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scanf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이용한 정수의 입력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simpleadd3.c </a:t>
            </a:r>
            <a:r>
              <a:rPr lang="ko-KR" altLang="en-US" dirty="0" smtClean="0"/>
              <a:t>참조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406791" y="1993551"/>
            <a:ext cx="6046083" cy="27626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main()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val1 = 10</a:t>
            </a:r>
            <a:r>
              <a:rPr lang="en-US" altLang="ko-KR" dirty="0" smtClean="0">
                <a:solidFill>
                  <a:schemeClr val="tx1"/>
                </a:solidFill>
              </a:rPr>
              <a:t>;</a:t>
            </a:r>
            <a:r>
              <a:rPr lang="en-US" altLang="ko-KR" dirty="0">
                <a:solidFill>
                  <a:schemeClr val="tx1"/>
                </a:solidFill>
              </a:rPr>
              <a:t>		// val1 </a:t>
            </a:r>
            <a:r>
              <a:rPr lang="ko-KR" altLang="en-US" dirty="0" smtClean="0">
                <a:solidFill>
                  <a:schemeClr val="tx1"/>
                </a:solidFill>
              </a:rPr>
              <a:t>변수선언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 smtClean="0">
                <a:solidFill>
                  <a:schemeClr val="tx1"/>
                </a:solidFill>
              </a:rPr>
              <a:t>scanf</a:t>
            </a:r>
            <a:r>
              <a:rPr lang="en-US" altLang="ko-KR" dirty="0" smtClean="0">
                <a:solidFill>
                  <a:schemeClr val="tx1"/>
                </a:solidFill>
              </a:rPr>
              <a:t>(“%d”, &amp;</a:t>
            </a:r>
            <a:r>
              <a:rPr lang="en-US" altLang="ko-KR" dirty="0" err="1" smtClean="0">
                <a:solidFill>
                  <a:schemeClr val="tx1"/>
                </a:solidFill>
              </a:rPr>
              <a:t>val</a:t>
            </a:r>
            <a:r>
              <a:rPr lang="en-US" altLang="ko-KR" dirty="0" smtClean="0">
                <a:solidFill>
                  <a:schemeClr val="tx1"/>
                </a:solidFill>
              </a:rPr>
              <a:t>);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return 0;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2874" y="2261620"/>
            <a:ext cx="431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10</a:t>
            </a:r>
            <a:r>
              <a:rPr lang="ko-KR" altLang="en-US" dirty="0" smtClean="0"/>
              <a:t>진수 저장된 값을 </a:t>
            </a:r>
            <a:r>
              <a:rPr lang="en-US" altLang="ko-KR" dirty="0" err="1" smtClean="0"/>
              <a:t>val</a:t>
            </a:r>
            <a:r>
              <a:rPr lang="ko-KR" altLang="en-US" dirty="0" smtClean="0"/>
              <a:t>에 저장을 해라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4430044" y="5402565"/>
            <a:ext cx="4178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/>
              <a:t>scanf</a:t>
            </a:r>
            <a:r>
              <a:rPr lang="en-US" altLang="ko-KR" sz="3600" b="1" dirty="0"/>
              <a:t>(“%d”, &amp;</a:t>
            </a:r>
            <a:r>
              <a:rPr lang="en-US" altLang="ko-KR" sz="3600" b="1" dirty="0" err="1"/>
              <a:t>val</a:t>
            </a:r>
            <a:r>
              <a:rPr lang="en-US" altLang="ko-KR" sz="3600" b="1" dirty="0"/>
              <a:t>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0439" y="4735505"/>
            <a:ext cx="224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 </a:t>
            </a:r>
            <a:r>
              <a:rPr lang="en-US" altLang="ko-KR" dirty="0" err="1" smtClean="0"/>
              <a:t>val</a:t>
            </a:r>
            <a:r>
              <a:rPr lang="ko-KR" altLang="en-US" dirty="0" smtClean="0"/>
              <a:t>에 저장하라</a:t>
            </a:r>
            <a:endParaRPr lang="en-US" altLang="ko-KR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7818783" y="5162448"/>
            <a:ext cx="13252" cy="406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76627" y="6289013"/>
            <a:ext cx="345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진수 </a:t>
            </a:r>
            <a:r>
              <a:rPr lang="ko-KR" altLang="en-US" dirty="0" err="1" smtClean="0"/>
              <a:t>정수형으로</a:t>
            </a:r>
            <a:r>
              <a:rPr lang="ko-KR" altLang="en-US" dirty="0" smtClean="0"/>
              <a:t> 입력 받아서</a:t>
            </a:r>
            <a:endParaRPr lang="en-US" altLang="ko-KR" dirty="0"/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6215270" y="5891828"/>
            <a:ext cx="13252" cy="406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69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93212" y="6479231"/>
            <a:ext cx="256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3-3 </a:t>
            </a:r>
            <a:r>
              <a:rPr lang="ko-KR" altLang="en-US" sz="1200" b="1" dirty="0">
                <a:solidFill>
                  <a:srgbClr val="FF0000"/>
                </a:solidFill>
              </a:rPr>
              <a:t>언어의 다양한 연산자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–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8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2385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3-4 </a:t>
              </a:r>
              <a:r>
                <a:rPr lang="en-US" altLang="ko-KR" dirty="0" err="1" smtClean="0"/>
                <a:t>scanf</a:t>
              </a:r>
              <a:r>
                <a:rPr lang="en-US" altLang="ko-KR" dirty="0" smtClean="0"/>
                <a:t> </a:t>
              </a:r>
              <a:r>
                <a:rPr lang="ko-KR" altLang="en-US" dirty="0" err="1" smtClean="0"/>
                <a:t>함수의이해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20978" y="1347220"/>
            <a:ext cx="3765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scanf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이용한 정수의 입력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simpleadd3.c </a:t>
            </a:r>
            <a:r>
              <a:rPr lang="ko-KR" altLang="en-US" dirty="0" smtClean="0"/>
              <a:t>참조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406791" y="1993551"/>
            <a:ext cx="6046083" cy="27626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main()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val1 = 10</a:t>
            </a:r>
            <a:r>
              <a:rPr lang="en-US" altLang="ko-KR" dirty="0" smtClean="0">
                <a:solidFill>
                  <a:schemeClr val="tx1"/>
                </a:solidFill>
              </a:rPr>
              <a:t>;</a:t>
            </a:r>
            <a:r>
              <a:rPr lang="en-US" altLang="ko-KR" dirty="0">
                <a:solidFill>
                  <a:schemeClr val="tx1"/>
                </a:solidFill>
              </a:rPr>
              <a:t>		// val1 </a:t>
            </a:r>
            <a:r>
              <a:rPr lang="ko-KR" altLang="en-US" dirty="0" smtClean="0">
                <a:solidFill>
                  <a:schemeClr val="tx1"/>
                </a:solidFill>
              </a:rPr>
              <a:t>변수선언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 smtClean="0">
                <a:solidFill>
                  <a:schemeClr val="tx1"/>
                </a:solidFill>
              </a:rPr>
              <a:t>scanf</a:t>
            </a:r>
            <a:r>
              <a:rPr lang="en-US" altLang="ko-KR" dirty="0" smtClean="0">
                <a:solidFill>
                  <a:schemeClr val="tx1"/>
                </a:solidFill>
              </a:rPr>
              <a:t>(“%d”, &amp;</a:t>
            </a:r>
            <a:r>
              <a:rPr lang="en-US" altLang="ko-KR" dirty="0" err="1" smtClean="0">
                <a:solidFill>
                  <a:schemeClr val="tx1"/>
                </a:solidFill>
              </a:rPr>
              <a:t>val</a:t>
            </a:r>
            <a:r>
              <a:rPr lang="en-US" altLang="ko-KR" dirty="0" smtClean="0">
                <a:solidFill>
                  <a:schemeClr val="tx1"/>
                </a:solidFill>
              </a:rPr>
              <a:t>);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return 0;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17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63850" y="229189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/* </a:t>
            </a:r>
            <a:r>
              <a:rPr lang="en-US" altLang="ko-KR" b="1" dirty="0" err="1" smtClean="0">
                <a:latin typeface="돋움체" panose="020B0609000101010101" pitchFamily="49" charset="-127"/>
                <a:ea typeface="돋움체" panose="020B0609000101010101" pitchFamily="49" charset="-127"/>
              </a:rPr>
              <a:t>Hello.c</a:t>
            </a:r>
            <a:r>
              <a:rPr lang="en-US" altLang="ko-KR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*/</a:t>
            </a:r>
          </a:p>
          <a:p>
            <a:endParaRPr lang="en-US" altLang="ko-KR" b="1" dirty="0" smtClean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#</a:t>
            </a:r>
            <a:r>
              <a:rPr lang="en-US" altLang="ko-KR" b="1" dirty="0">
                <a:latin typeface="돋움체" panose="020B0609000101010101" pitchFamily="49" charset="-127"/>
                <a:ea typeface="돋움체" panose="020B0609000101010101" pitchFamily="49" charset="-127"/>
              </a:rPr>
              <a:t>include "</a:t>
            </a:r>
            <a:r>
              <a:rPr lang="en-US" altLang="ko-KR" b="1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stdafx.h</a:t>
            </a:r>
            <a:r>
              <a:rPr lang="en-US" altLang="ko-KR" b="1" dirty="0"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</a:p>
          <a:p>
            <a:endParaRPr lang="ko-KR" altLang="en-US" b="1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b="1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b="1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b="1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main(void)</a:t>
            </a:r>
            <a:endParaRPr lang="en-US" altLang="ko-KR" b="1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en-US" altLang="ko-KR" b="1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b="1" dirty="0" err="1" smtClean="0"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b="1" dirty="0">
                <a:latin typeface="돋움체" panose="020B0609000101010101" pitchFamily="49" charset="-127"/>
                <a:ea typeface="돋움체" panose="020B0609000101010101" pitchFamily="49" charset="-127"/>
              </a:rPr>
              <a:t>("Hello World! \n");</a:t>
            </a:r>
          </a:p>
          <a:p>
            <a:pPr lvl="1"/>
            <a:r>
              <a:rPr lang="en-US" altLang="ko-KR" b="1" dirty="0"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	return </a:t>
            </a:r>
            <a:r>
              <a:rPr lang="en-US" altLang="ko-KR" b="1" dirty="0">
                <a:latin typeface="돋움체" panose="020B0609000101010101" pitchFamily="49" charset="-127"/>
                <a:ea typeface="돋움체" panose="020B0609000101010101" pitchFamily="49" charset="-127"/>
              </a:rPr>
              <a:t>0;</a:t>
            </a:r>
          </a:p>
          <a:p>
            <a:r>
              <a:rPr lang="en-US" altLang="ko-KR" b="1" dirty="0" smtClean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b="1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2099734" y="857956"/>
            <a:ext cx="799253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0623" y="31609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68366" y="244313"/>
            <a:ext cx="339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2-1 “Hello, World!” </a:t>
            </a:r>
            <a:r>
              <a:rPr lang="ko-KR" altLang="en-US" dirty="0" smtClean="0"/>
              <a:t>들여다보기</a:t>
            </a:r>
            <a:endParaRPr lang="ko-KR" altLang="en-US" dirty="0"/>
          </a:p>
        </p:txBody>
      </p:sp>
      <p:sp>
        <p:nvSpPr>
          <p:cNvPr id="9" name="1/2 액자 8"/>
          <p:cNvSpPr/>
          <p:nvPr/>
        </p:nvSpPr>
        <p:spPr>
          <a:xfrm>
            <a:off x="963850" y="3589866"/>
            <a:ext cx="2088445" cy="1919112"/>
          </a:xfrm>
          <a:prstGeom prst="halfFrame">
            <a:avLst>
              <a:gd name="adj1" fmla="val 25098"/>
              <a:gd name="adj2" fmla="val 233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화살표 9"/>
          <p:cNvSpPr/>
          <p:nvPr/>
        </p:nvSpPr>
        <p:spPr>
          <a:xfrm>
            <a:off x="3582236" y="3589866"/>
            <a:ext cx="5568189" cy="51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기본은 틀은 이렇게 써주자 </a:t>
            </a:r>
          </a:p>
        </p:txBody>
      </p:sp>
      <p:sp>
        <p:nvSpPr>
          <p:cNvPr id="11" name="왼쪽 화살표 10"/>
          <p:cNvSpPr/>
          <p:nvPr/>
        </p:nvSpPr>
        <p:spPr>
          <a:xfrm>
            <a:off x="3713714" y="2724834"/>
            <a:ext cx="5568189" cy="51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기본은 이렇게 써주자 </a:t>
            </a:r>
          </a:p>
        </p:txBody>
      </p:sp>
      <p:sp>
        <p:nvSpPr>
          <p:cNvPr id="12" name="왼쪽 화살표 11"/>
          <p:cNvSpPr/>
          <p:nvPr/>
        </p:nvSpPr>
        <p:spPr>
          <a:xfrm>
            <a:off x="5986770" y="4277939"/>
            <a:ext cx="5855274" cy="51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원하는 코드는 여기다 </a:t>
            </a:r>
            <a:r>
              <a:rPr lang="ko-KR" altLang="en-US" dirty="0" err="1" smtClean="0"/>
              <a:t>써줘야돼</a:t>
            </a:r>
            <a:r>
              <a:rPr lang="ko-KR" altLang="en-US" dirty="0" smtClean="0"/>
              <a:t> 그냥 이렇게 </a:t>
            </a:r>
            <a:r>
              <a:rPr lang="ko-KR" altLang="en-US" dirty="0" err="1" smtClean="0"/>
              <a:t>썻었다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2546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93212" y="6479231"/>
            <a:ext cx="256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3-3 </a:t>
            </a:r>
            <a:r>
              <a:rPr lang="ko-KR" altLang="en-US" sz="1200" b="1" dirty="0">
                <a:solidFill>
                  <a:srgbClr val="FF0000"/>
                </a:solidFill>
              </a:rPr>
              <a:t>언어의 다양한 연산자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–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8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2385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3-4 </a:t>
              </a:r>
              <a:r>
                <a:rPr lang="en-US" altLang="ko-KR" dirty="0" err="1" smtClean="0"/>
                <a:t>scanf</a:t>
              </a:r>
              <a:r>
                <a:rPr lang="en-US" altLang="ko-KR" dirty="0" smtClean="0"/>
                <a:t> </a:t>
              </a:r>
              <a:r>
                <a:rPr lang="ko-KR" altLang="en-US" dirty="0" err="1" smtClean="0"/>
                <a:t>함수의이해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20978" y="1347220"/>
            <a:ext cx="3765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scanf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이용한 정수의 입력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simpleadd3.c </a:t>
            </a:r>
            <a:r>
              <a:rPr lang="ko-KR" altLang="en-US" dirty="0" smtClean="0"/>
              <a:t>참조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406791" y="1993551"/>
            <a:ext cx="6046083" cy="47626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FF0000"/>
                </a:solidFill>
              </a:rPr>
              <a:t>#define _CRT_SECURE_NO_WARNINGS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#</a:t>
            </a:r>
            <a:r>
              <a:rPr lang="en-US" altLang="ko-KR" sz="1400" dirty="0">
                <a:solidFill>
                  <a:schemeClr val="tx1"/>
                </a:solidFill>
              </a:rPr>
              <a:t>include &lt;</a:t>
            </a:r>
            <a:r>
              <a:rPr lang="en-US" altLang="ko-KR" sz="1400" dirty="0" err="1">
                <a:solidFill>
                  <a:schemeClr val="tx1"/>
                </a:solidFill>
              </a:rPr>
              <a:t>stdio.h</a:t>
            </a:r>
            <a:r>
              <a:rPr lang="en-US" altLang="ko-KR" sz="1400" dirty="0" smtClean="0">
                <a:solidFill>
                  <a:schemeClr val="tx1"/>
                </a:solidFill>
              </a:rPr>
              <a:t>&gt;</a:t>
            </a: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main(void)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</a:rPr>
              <a:t> result;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</a:rPr>
              <a:t> val1, val2;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printf</a:t>
            </a:r>
            <a:r>
              <a:rPr lang="en-US" altLang="ko-KR" sz="1400" dirty="0">
                <a:solidFill>
                  <a:schemeClr val="tx1"/>
                </a:solidFill>
              </a:rPr>
              <a:t>("</a:t>
            </a:r>
            <a:r>
              <a:rPr lang="ko-KR" altLang="en-US" sz="1400" dirty="0">
                <a:solidFill>
                  <a:schemeClr val="tx1"/>
                </a:solidFill>
              </a:rPr>
              <a:t>첫 번째 숫자 </a:t>
            </a:r>
            <a:r>
              <a:rPr lang="en-US" altLang="ko-KR" sz="1400" dirty="0">
                <a:solidFill>
                  <a:schemeClr val="tx1"/>
                </a:solidFill>
              </a:rPr>
              <a:t>: ");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scanf</a:t>
            </a:r>
            <a:r>
              <a:rPr lang="en-US" altLang="ko-KR" sz="1400" dirty="0">
                <a:solidFill>
                  <a:schemeClr val="tx1"/>
                </a:solidFill>
              </a:rPr>
              <a:t>("%d", &amp;val1);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printf</a:t>
            </a:r>
            <a:r>
              <a:rPr lang="en-US" altLang="ko-KR" sz="1400" dirty="0">
                <a:solidFill>
                  <a:schemeClr val="tx1"/>
                </a:solidFill>
              </a:rPr>
              <a:t>("</a:t>
            </a:r>
            <a:r>
              <a:rPr lang="ko-KR" altLang="en-US" sz="1400" dirty="0">
                <a:solidFill>
                  <a:schemeClr val="tx1"/>
                </a:solidFill>
              </a:rPr>
              <a:t>두 번째 숫자 </a:t>
            </a:r>
            <a:r>
              <a:rPr lang="en-US" altLang="ko-KR" sz="1400" dirty="0">
                <a:solidFill>
                  <a:schemeClr val="tx1"/>
                </a:solidFill>
              </a:rPr>
              <a:t>: ");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scanf</a:t>
            </a:r>
            <a:r>
              <a:rPr lang="en-US" altLang="ko-KR" sz="1400" dirty="0">
                <a:solidFill>
                  <a:schemeClr val="tx1"/>
                </a:solidFill>
              </a:rPr>
              <a:t>("%d", &amp;val2);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	result = val1 + val2;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printf</a:t>
            </a:r>
            <a:r>
              <a:rPr lang="en-US" altLang="ko-KR" sz="1400" dirty="0">
                <a:solidFill>
                  <a:schemeClr val="tx1"/>
                </a:solidFill>
              </a:rPr>
              <a:t>("%d+%d=%d \n", val1, val2, result</a:t>
            </a:r>
            <a:r>
              <a:rPr lang="en-US" altLang="ko-KR" sz="1400" dirty="0" smtClean="0">
                <a:solidFill>
                  <a:schemeClr val="tx1"/>
                </a:solidFill>
              </a:rPr>
              <a:t>);</a:t>
            </a: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	return 0;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}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74460" y="1993551"/>
            <a:ext cx="5717540" cy="9667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FF0000"/>
                </a:solidFill>
              </a:rPr>
              <a:t>#define _CRT_SECURE_NO_WARNINGS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#include &lt;</a:t>
            </a:r>
            <a:r>
              <a:rPr lang="en-US" altLang="ko-KR" sz="1200" dirty="0" err="1">
                <a:solidFill>
                  <a:srgbClr val="FF0000"/>
                </a:solidFill>
              </a:rPr>
              <a:t>stdio.h</a:t>
            </a:r>
            <a:r>
              <a:rPr lang="en-US" altLang="ko-KR" sz="12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31293" y="148571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에러가 </a:t>
            </a:r>
            <a:r>
              <a:rPr lang="ko-KR" altLang="en-US" dirty="0" err="1" smtClean="0"/>
              <a:t>뜰때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6474460" y="3732770"/>
            <a:ext cx="5717540" cy="6802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#pragma warning(disable:4996) //</a:t>
            </a:r>
            <a:r>
              <a:rPr lang="ko-KR" altLang="en-US" sz="1200" dirty="0">
                <a:solidFill>
                  <a:schemeClr val="tx1"/>
                </a:solidFill>
              </a:rPr>
              <a:t>경고 메시지를 오류 목록에 표시하지 않게 함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31293" y="3314933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에러가 </a:t>
            </a:r>
            <a:r>
              <a:rPr lang="ko-KR" altLang="en-US" dirty="0" err="1" smtClean="0"/>
              <a:t>뜰때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2</a:t>
            </a:r>
            <a:endParaRPr lang="en-US" altLang="ko-KR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14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0818" y="2332383"/>
            <a:ext cx="11440183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보시는 바와 같이 </a:t>
            </a:r>
            <a:r>
              <a:rPr lang="en-US" altLang="ko-KR" sz="1400" dirty="0"/>
              <a:t>'</a:t>
            </a:r>
            <a:r>
              <a:rPr lang="ko-KR" altLang="en-US" sz="1400" dirty="0"/>
              <a:t>이 함수 또는 변수는 안전하지 않을 수 있습니다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scanf_s</a:t>
            </a:r>
            <a:r>
              <a:rPr lang="ko-KR" altLang="en-US" sz="1400" dirty="0"/>
              <a:t>를 대신 사용하는 것이 좋습니다</a:t>
            </a:r>
            <a:r>
              <a:rPr lang="en-US" altLang="ko-KR" sz="1400" dirty="0"/>
              <a:t>. </a:t>
            </a:r>
            <a:r>
              <a:rPr lang="ko-KR" altLang="en-US" sz="1400" dirty="0"/>
              <a:t>사용 중단을 사용하지 않도록 설정하려면 </a:t>
            </a:r>
            <a:r>
              <a:rPr lang="en-US" altLang="ko-KR" sz="1400" dirty="0"/>
              <a:t>_CRT_SECURE_NO_WARNINGS</a:t>
            </a:r>
            <a:r>
              <a:rPr lang="ko-KR" altLang="en-US" sz="1400" dirty="0"/>
              <a:t>를 사용합니다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r>
              <a:rPr lang="ko-KR" altLang="en-US" sz="1400" dirty="0" smtClean="0"/>
              <a:t>자세한 </a:t>
            </a:r>
            <a:r>
              <a:rPr lang="ko-KR" altLang="en-US" sz="1400" dirty="0"/>
              <a:t>내용은 온라인 도움말을 참조하세요</a:t>
            </a:r>
            <a:r>
              <a:rPr lang="en-US" altLang="ko-KR" sz="1400" dirty="0"/>
              <a:t>.'</a:t>
            </a:r>
            <a:r>
              <a:rPr lang="ko-KR" altLang="en-US" sz="1400" dirty="0"/>
              <a:t>란 내용을 담고 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즉</a:t>
            </a:r>
            <a:r>
              <a:rPr lang="en-US" altLang="ko-KR" sz="1400" dirty="0"/>
              <a:t>, '</a:t>
            </a:r>
            <a:r>
              <a:rPr lang="ko-KR" altLang="en-US" sz="1400" dirty="0"/>
              <a:t>보안상의 이유로 </a:t>
            </a:r>
            <a:r>
              <a:rPr lang="en-US" altLang="ko-KR" sz="1400" dirty="0" err="1"/>
              <a:t>scanf</a:t>
            </a:r>
            <a:r>
              <a:rPr lang="ko-KR" altLang="en-US" sz="1400" dirty="0"/>
              <a:t>가 아닌 </a:t>
            </a:r>
            <a:r>
              <a:rPr lang="en-US" altLang="ko-KR" sz="1400" dirty="0" err="1"/>
              <a:t>scanf_s</a:t>
            </a:r>
            <a:r>
              <a:rPr lang="ko-KR" altLang="en-US" sz="1400" dirty="0"/>
              <a:t>를 사용해주세요</a:t>
            </a:r>
            <a:r>
              <a:rPr lang="en-US" altLang="ko-KR" sz="1400" dirty="0"/>
              <a:t>!'</a:t>
            </a:r>
            <a:r>
              <a:rPr lang="ko-KR" altLang="en-US" sz="1400" dirty="0"/>
              <a:t>라고 권장하는 것입니다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r>
              <a:rPr lang="en-US" altLang="ko-KR" sz="1400" dirty="0" smtClean="0"/>
              <a:t>MSDN</a:t>
            </a:r>
            <a:r>
              <a:rPr lang="ko-KR" altLang="en-US" sz="1400" dirty="0"/>
              <a:t>에서도 </a:t>
            </a:r>
            <a:r>
              <a:rPr lang="en-US" altLang="ko-KR" sz="1400" dirty="0"/>
              <a:t>'</a:t>
            </a:r>
            <a:r>
              <a:rPr lang="ko-KR" altLang="en-US" sz="1400" dirty="0"/>
              <a:t>일부 </a:t>
            </a:r>
            <a:r>
              <a:rPr lang="en-US" altLang="ko-KR" sz="1400" dirty="0"/>
              <a:t>CRT(C Runtime Library) </a:t>
            </a:r>
            <a:r>
              <a:rPr lang="ko-KR" altLang="en-US" sz="1400" dirty="0"/>
              <a:t>및 표준 </a:t>
            </a:r>
            <a:r>
              <a:rPr lang="en-US" altLang="ko-KR" sz="1400" dirty="0"/>
              <a:t>C++ </a:t>
            </a:r>
            <a:r>
              <a:rPr lang="ko-KR" altLang="en-US" sz="1400" dirty="0"/>
              <a:t>라이브러리 함수는 보안이 강화된 새 함수로 대체되어 더 이상 사용되지 않습니다</a:t>
            </a:r>
            <a:r>
              <a:rPr lang="en-US" altLang="ko-KR" sz="1400" dirty="0" smtClean="0"/>
              <a:t>.‘</a:t>
            </a:r>
          </a:p>
          <a:p>
            <a:r>
              <a:rPr lang="ko-KR" altLang="en-US" sz="1400" dirty="0" smtClean="0"/>
              <a:t>와 </a:t>
            </a:r>
            <a:r>
              <a:rPr lang="ko-KR" altLang="en-US" sz="1400" dirty="0"/>
              <a:t>같은 내용을 확인할 수 있었습니다</a:t>
            </a:r>
            <a:r>
              <a:rPr lang="en-US" altLang="ko-KR" sz="1400" dirty="0"/>
              <a:t>. (</a:t>
            </a:r>
            <a:r>
              <a:rPr lang="ko-KR" altLang="en-US" sz="1400" dirty="0"/>
              <a:t>버퍼 </a:t>
            </a:r>
            <a:r>
              <a:rPr lang="ko-KR" altLang="en-US" sz="1400" dirty="0" err="1"/>
              <a:t>오버플로우나</a:t>
            </a:r>
            <a:r>
              <a:rPr lang="ko-KR" altLang="en-US" sz="1400" dirty="0"/>
              <a:t> 버퍼 오버런 등과 같은 취약점에 대응하기 위하여 </a:t>
            </a:r>
            <a:endParaRPr lang="en-US" altLang="ko-KR" sz="1400" dirty="0" smtClean="0"/>
          </a:p>
          <a:p>
            <a:r>
              <a:rPr lang="ko-KR" altLang="en-US" sz="1400" dirty="0" smtClean="0"/>
              <a:t>기존의 </a:t>
            </a:r>
            <a:r>
              <a:rPr lang="en-US" altLang="ko-KR" sz="1400" dirty="0" err="1"/>
              <a:t>scanf</a:t>
            </a:r>
            <a:r>
              <a:rPr lang="ko-KR" altLang="en-US" sz="1400" dirty="0"/>
              <a:t>에 버퍼의 크기를 넘겨줄 수 있도록 </a:t>
            </a:r>
            <a:r>
              <a:rPr lang="en-US" altLang="ko-KR" sz="1400" dirty="0" err="1"/>
              <a:t>scanf_s</a:t>
            </a:r>
            <a:r>
              <a:rPr lang="ko-KR" altLang="en-US" sz="1400" dirty="0"/>
              <a:t>를 사용함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endParaRPr lang="en-US" altLang="ko-KR" sz="1400" dirty="0"/>
          </a:p>
          <a:p>
            <a:r>
              <a:rPr lang="ko-KR" altLang="en-US" sz="1400" dirty="0"/>
              <a:t>그렇다면 이 에러를 어떻게 해결할 수 있을까요</a:t>
            </a:r>
            <a:r>
              <a:rPr lang="en-US" altLang="ko-KR" sz="1400" dirty="0"/>
              <a:t>? </a:t>
            </a:r>
            <a:r>
              <a:rPr lang="ko-KR" altLang="en-US" sz="1400" dirty="0"/>
              <a:t>가장 좋은 방법은 </a:t>
            </a:r>
            <a:r>
              <a:rPr lang="en-US" altLang="ko-KR" sz="1400" dirty="0" err="1"/>
              <a:t>scanf</a:t>
            </a:r>
            <a:r>
              <a:rPr lang="en-US" altLang="ko-KR" sz="1400" dirty="0"/>
              <a:t> </a:t>
            </a:r>
            <a:r>
              <a:rPr lang="ko-KR" altLang="en-US" sz="1400" dirty="0"/>
              <a:t>대신 </a:t>
            </a:r>
            <a:r>
              <a:rPr lang="en-US" altLang="ko-KR" sz="1400" dirty="0" err="1"/>
              <a:t>scanf_s</a:t>
            </a:r>
            <a:r>
              <a:rPr lang="ko-KR" altLang="en-US" sz="1400" dirty="0"/>
              <a:t>로 대체하여 사용하는 것이겠지만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r>
              <a:rPr lang="ko-KR" altLang="en-US" sz="1400" dirty="0" smtClean="0"/>
              <a:t>다른 </a:t>
            </a:r>
            <a:r>
              <a:rPr lang="ko-KR" altLang="en-US" sz="1400" dirty="0"/>
              <a:t>방법으로도 이 에러를 무시하고 진행할 수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err="1"/>
              <a:t>첫번째는</a:t>
            </a:r>
            <a:r>
              <a:rPr lang="ko-KR" altLang="en-US" sz="1400" dirty="0"/>
              <a:t> 코드의 가장 위에 아래와 같은 </a:t>
            </a:r>
            <a:r>
              <a:rPr lang="ko-KR" altLang="en-US" sz="1400" dirty="0" err="1"/>
              <a:t>전처리기</a:t>
            </a:r>
            <a:r>
              <a:rPr lang="ko-KR" altLang="en-US" sz="1400" dirty="0"/>
              <a:t> 정의를 통해 해결할 수 있습니다</a:t>
            </a:r>
          </a:p>
          <a:p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>출처</a:t>
            </a:r>
            <a:r>
              <a:rPr lang="en-US" altLang="ko-KR" sz="1400" dirty="0"/>
              <a:t>: </a:t>
            </a:r>
            <a:r>
              <a:rPr lang="en-US" altLang="ko-KR" sz="1400" dirty="0">
                <a:hlinkClick r:id="rId2"/>
              </a:rPr>
              <a:t>http://blog.eairship.kr/5</a:t>
            </a:r>
            <a:r>
              <a:rPr lang="ko-KR" altLang="en-US" sz="1400" dirty="0"/>
              <a:t> </a:t>
            </a:r>
            <a:r>
              <a:rPr lang="en-US" altLang="ko-KR" sz="1400" dirty="0"/>
              <a:t>[</a:t>
            </a:r>
            <a:r>
              <a:rPr lang="ko-KR" altLang="en-US" sz="1400" dirty="0"/>
              <a:t>누구나가 다 이해할 수 있는 프로그래밍 첫걸음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2385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3-4 </a:t>
              </a:r>
              <a:r>
                <a:rPr lang="en-US" altLang="ko-KR" dirty="0" err="1" smtClean="0"/>
                <a:t>scanf</a:t>
              </a:r>
              <a:r>
                <a:rPr lang="en-US" altLang="ko-KR" dirty="0" smtClean="0"/>
                <a:t> </a:t>
              </a:r>
              <a:r>
                <a:rPr lang="ko-KR" altLang="en-US" dirty="0" err="1" smtClean="0"/>
                <a:t>함수의이해</a:t>
              </a:r>
              <a:endParaRPr lang="ko-KR" altLang="en-US" dirty="0"/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5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93212" y="6479231"/>
            <a:ext cx="2651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3-3 </a:t>
            </a:r>
            <a:r>
              <a:rPr lang="ko-KR" altLang="en-US" sz="1200" b="1" dirty="0">
                <a:solidFill>
                  <a:srgbClr val="FF0000"/>
                </a:solidFill>
              </a:rPr>
              <a:t>언어의 다양한 연산자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–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10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2385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3-4 </a:t>
              </a:r>
              <a:r>
                <a:rPr lang="en-US" altLang="ko-KR" dirty="0" err="1" smtClean="0"/>
                <a:t>scanf</a:t>
              </a:r>
              <a:r>
                <a:rPr lang="en-US" altLang="ko-KR" dirty="0" smtClean="0"/>
                <a:t> </a:t>
              </a:r>
              <a:r>
                <a:rPr lang="ko-KR" altLang="en-US" dirty="0" err="1" smtClean="0"/>
                <a:t>함수의이해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20978" y="1347220"/>
            <a:ext cx="3765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scanf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이용한 정수의 입력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simpleadd3.c </a:t>
            </a:r>
            <a:r>
              <a:rPr lang="ko-KR" altLang="en-US" dirty="0" smtClean="0"/>
              <a:t>참조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406791" y="1993551"/>
            <a:ext cx="6046083" cy="47626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#include </a:t>
            </a:r>
            <a:r>
              <a:rPr lang="en-US" altLang="ko-KR" sz="1400" dirty="0">
                <a:solidFill>
                  <a:schemeClr val="tx1"/>
                </a:solidFill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</a:rPr>
              <a:t>stdio.h</a:t>
            </a:r>
            <a:r>
              <a:rPr lang="en-US" altLang="ko-KR" sz="14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#include &lt;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windows.h</a:t>
            </a:r>
            <a:r>
              <a:rPr lang="en-US" altLang="ko-KR" sz="1400" dirty="0" smtClean="0">
                <a:solidFill>
                  <a:schemeClr val="tx1"/>
                </a:solidFill>
              </a:rPr>
              <a:t>&gt;</a:t>
            </a: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main(void)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</a:rPr>
              <a:t> result;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</a:rPr>
              <a:t> val1, val2;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printf</a:t>
            </a:r>
            <a:r>
              <a:rPr lang="en-US" altLang="ko-KR" sz="1400" dirty="0">
                <a:solidFill>
                  <a:schemeClr val="tx1"/>
                </a:solidFill>
              </a:rPr>
              <a:t>("</a:t>
            </a:r>
            <a:r>
              <a:rPr lang="ko-KR" altLang="en-US" sz="1400" dirty="0">
                <a:solidFill>
                  <a:schemeClr val="tx1"/>
                </a:solidFill>
              </a:rPr>
              <a:t>첫 번째 숫자 </a:t>
            </a:r>
            <a:r>
              <a:rPr lang="en-US" altLang="ko-KR" sz="1400" dirty="0">
                <a:solidFill>
                  <a:schemeClr val="tx1"/>
                </a:solidFill>
              </a:rPr>
              <a:t>: ");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scanf</a:t>
            </a:r>
            <a:r>
              <a:rPr lang="en-US" altLang="ko-KR" sz="1400" dirty="0">
                <a:solidFill>
                  <a:schemeClr val="tx1"/>
                </a:solidFill>
              </a:rPr>
              <a:t>("%d", &amp;val1);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printf</a:t>
            </a:r>
            <a:r>
              <a:rPr lang="en-US" altLang="ko-KR" sz="1400" dirty="0">
                <a:solidFill>
                  <a:schemeClr val="tx1"/>
                </a:solidFill>
              </a:rPr>
              <a:t>("</a:t>
            </a:r>
            <a:r>
              <a:rPr lang="ko-KR" altLang="en-US" sz="1400" dirty="0">
                <a:solidFill>
                  <a:schemeClr val="tx1"/>
                </a:solidFill>
              </a:rPr>
              <a:t>두 번째 숫자 </a:t>
            </a:r>
            <a:r>
              <a:rPr lang="en-US" altLang="ko-KR" sz="1400" dirty="0">
                <a:solidFill>
                  <a:schemeClr val="tx1"/>
                </a:solidFill>
              </a:rPr>
              <a:t>: ");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scanf</a:t>
            </a:r>
            <a:r>
              <a:rPr lang="en-US" altLang="ko-KR" sz="1400" dirty="0">
                <a:solidFill>
                  <a:schemeClr val="tx1"/>
                </a:solidFill>
              </a:rPr>
              <a:t>("%d", &amp;val2);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	result = val1 + val2;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printf</a:t>
            </a:r>
            <a:r>
              <a:rPr lang="en-US" altLang="ko-KR" sz="1400" dirty="0">
                <a:solidFill>
                  <a:schemeClr val="tx1"/>
                </a:solidFill>
              </a:rPr>
              <a:t>("%d+%d=%d \n", val1, val2, result</a:t>
            </a:r>
            <a:r>
              <a:rPr lang="en-US" altLang="ko-KR" sz="1400" dirty="0" smtClean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	system("pause");</a:t>
            </a: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	return 0;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}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74460" y="1993551"/>
            <a:ext cx="5717540" cy="9667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#</a:t>
            </a:r>
            <a:r>
              <a:rPr lang="en-US" altLang="ko-KR" sz="1200" dirty="0">
                <a:solidFill>
                  <a:schemeClr val="tx1"/>
                </a:solidFill>
              </a:rPr>
              <a:t>include &lt;</a:t>
            </a:r>
            <a:r>
              <a:rPr lang="en-US" altLang="ko-KR" sz="1200" dirty="0" err="1">
                <a:solidFill>
                  <a:schemeClr val="tx1"/>
                </a:solidFill>
              </a:rPr>
              <a:t>windows.h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{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	system("pause</a:t>
            </a:r>
            <a:r>
              <a:rPr lang="en-US" altLang="ko-KR" sz="1200" dirty="0" smtClean="0">
                <a:solidFill>
                  <a:schemeClr val="tx1"/>
                </a:solidFill>
              </a:rPr>
              <a:t>");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}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4460" y="1492016"/>
            <a:ext cx="541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방법</a:t>
            </a:r>
            <a:r>
              <a:rPr lang="en-US" altLang="ko-KR" dirty="0" smtClean="0"/>
              <a:t>1 </a:t>
            </a:r>
            <a:r>
              <a:rPr lang="ko-KR" altLang="en-US" dirty="0" err="1" smtClean="0"/>
              <a:t>콘솔창이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아무키나</a:t>
            </a:r>
            <a:r>
              <a:rPr lang="ko-KR" altLang="en-US" dirty="0" smtClean="0"/>
              <a:t> 누르세요 없이 사라질 때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6474460" y="3245160"/>
            <a:ext cx="541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방법</a:t>
            </a:r>
            <a:r>
              <a:rPr lang="en-US" altLang="ko-KR" dirty="0" smtClean="0"/>
              <a:t>2 </a:t>
            </a:r>
            <a:r>
              <a:rPr lang="ko-KR" altLang="en-US" dirty="0" err="1" smtClean="0"/>
              <a:t>콘솔창이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아무키나</a:t>
            </a:r>
            <a:r>
              <a:rPr lang="ko-KR" altLang="en-US" dirty="0" smtClean="0"/>
              <a:t> 누르세요 없이 사라질 때</a:t>
            </a:r>
            <a:endParaRPr lang="en-US" altLang="ko-KR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096" y="3615684"/>
            <a:ext cx="4419604" cy="2686007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84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385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3-4 </a:t>
              </a:r>
              <a:r>
                <a:rPr lang="en-US" altLang="ko-KR" dirty="0" err="1" smtClean="0"/>
                <a:t>scanf</a:t>
              </a:r>
              <a:r>
                <a:rPr lang="en-US" altLang="ko-KR" dirty="0" smtClean="0"/>
                <a:t> </a:t>
              </a:r>
              <a:r>
                <a:rPr lang="ko-KR" altLang="en-US" dirty="0" err="1" smtClean="0"/>
                <a:t>함수의이해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3765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scanf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이용한 정수의 입력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simpleadd3.c </a:t>
            </a:r>
            <a:r>
              <a:rPr lang="ko-KR" altLang="en-US" dirty="0" smtClean="0"/>
              <a:t>참조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406791" y="1993551"/>
            <a:ext cx="6046083" cy="47626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#include </a:t>
            </a:r>
            <a:r>
              <a:rPr lang="en-US" altLang="ko-KR" sz="1400" dirty="0">
                <a:solidFill>
                  <a:schemeClr val="tx1"/>
                </a:solidFill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</a:rPr>
              <a:t>stdio.h</a:t>
            </a:r>
            <a:r>
              <a:rPr lang="en-US" altLang="ko-KR" sz="14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#include &lt;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windows.h</a:t>
            </a:r>
            <a:r>
              <a:rPr lang="en-US" altLang="ko-KR" sz="1400" dirty="0" smtClean="0">
                <a:solidFill>
                  <a:schemeClr val="tx1"/>
                </a:solidFill>
              </a:rPr>
              <a:t>&gt;</a:t>
            </a: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main(void)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</a:rPr>
              <a:t> result;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</a:rPr>
              <a:t> val1, val2;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printf</a:t>
            </a:r>
            <a:r>
              <a:rPr lang="en-US" altLang="ko-KR" sz="1400" dirty="0">
                <a:solidFill>
                  <a:schemeClr val="tx1"/>
                </a:solidFill>
              </a:rPr>
              <a:t>("</a:t>
            </a:r>
            <a:r>
              <a:rPr lang="ko-KR" altLang="en-US" sz="1400" dirty="0">
                <a:solidFill>
                  <a:schemeClr val="tx1"/>
                </a:solidFill>
              </a:rPr>
              <a:t>첫 번째 숫자 </a:t>
            </a:r>
            <a:r>
              <a:rPr lang="en-US" altLang="ko-KR" sz="1400" dirty="0">
                <a:solidFill>
                  <a:schemeClr val="tx1"/>
                </a:solidFill>
              </a:rPr>
              <a:t>: ");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scanf</a:t>
            </a:r>
            <a:r>
              <a:rPr lang="en-US" altLang="ko-KR" sz="1400" dirty="0">
                <a:solidFill>
                  <a:schemeClr val="tx1"/>
                </a:solidFill>
              </a:rPr>
              <a:t>("%</a:t>
            </a:r>
            <a:r>
              <a:rPr lang="en-US" altLang="ko-KR" sz="1400" dirty="0" smtClean="0">
                <a:solidFill>
                  <a:schemeClr val="tx1"/>
                </a:solidFill>
              </a:rPr>
              <a:t>d", </a:t>
            </a:r>
            <a:r>
              <a:rPr lang="en-US" altLang="ko-KR" sz="1400" dirty="0">
                <a:solidFill>
                  <a:schemeClr val="tx1"/>
                </a:solidFill>
              </a:rPr>
              <a:t>&amp;val1);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printf</a:t>
            </a:r>
            <a:r>
              <a:rPr lang="en-US" altLang="ko-KR" sz="1400" dirty="0">
                <a:solidFill>
                  <a:schemeClr val="tx1"/>
                </a:solidFill>
              </a:rPr>
              <a:t>("</a:t>
            </a:r>
            <a:r>
              <a:rPr lang="ko-KR" altLang="en-US" sz="1400" dirty="0">
                <a:solidFill>
                  <a:schemeClr val="tx1"/>
                </a:solidFill>
              </a:rPr>
              <a:t>두 번째 숫자 </a:t>
            </a:r>
            <a:r>
              <a:rPr lang="en-US" altLang="ko-KR" sz="1400" dirty="0">
                <a:solidFill>
                  <a:schemeClr val="tx1"/>
                </a:solidFill>
              </a:rPr>
              <a:t>: ");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scanf</a:t>
            </a:r>
            <a:r>
              <a:rPr lang="en-US" altLang="ko-KR" sz="1400" dirty="0">
                <a:solidFill>
                  <a:schemeClr val="tx1"/>
                </a:solidFill>
              </a:rPr>
              <a:t>("%d", &amp;val2);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	result = val1 + val2;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printf</a:t>
            </a:r>
            <a:r>
              <a:rPr lang="en-US" altLang="ko-KR" sz="1400" dirty="0">
                <a:solidFill>
                  <a:schemeClr val="tx1"/>
                </a:solidFill>
              </a:rPr>
              <a:t>("%d+%d=%d \n", val1, val2, result</a:t>
            </a:r>
            <a:r>
              <a:rPr lang="en-US" altLang="ko-KR" sz="1400" dirty="0" smtClean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	system("pause");</a:t>
            </a: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	return 0;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}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53955" y="1993551"/>
            <a:ext cx="3589087" cy="12414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scanf</a:t>
            </a:r>
            <a:r>
              <a:rPr lang="en-US" altLang="ko-KR" sz="1400" dirty="0">
                <a:solidFill>
                  <a:schemeClr val="tx1"/>
                </a:solidFill>
              </a:rPr>
              <a:t>("%d </a:t>
            </a:r>
            <a:r>
              <a:rPr lang="en-US" altLang="ko-KR" sz="1400" dirty="0">
                <a:solidFill>
                  <a:srgbClr val="FF0000"/>
                </a:solidFill>
              </a:rPr>
              <a:t>%d %d</a:t>
            </a:r>
            <a:r>
              <a:rPr lang="en-US" altLang="ko-KR" sz="1400" dirty="0">
                <a:solidFill>
                  <a:schemeClr val="tx1"/>
                </a:solidFill>
              </a:rPr>
              <a:t>", &amp;val1);</a:t>
            </a:r>
          </a:p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85213" y="3724217"/>
            <a:ext cx="412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진수 </a:t>
            </a:r>
            <a:r>
              <a:rPr lang="ko-KR" altLang="en-US" dirty="0" err="1" smtClean="0"/>
              <a:t>정수형으로</a:t>
            </a:r>
            <a:r>
              <a:rPr lang="ko-KR" altLang="en-US" dirty="0" smtClean="0"/>
              <a:t> 받겠다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62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2385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3-4 </a:t>
              </a:r>
              <a:r>
                <a:rPr lang="en-US" altLang="ko-KR" dirty="0" err="1" smtClean="0"/>
                <a:t>scanf</a:t>
              </a:r>
              <a:r>
                <a:rPr lang="en-US" altLang="ko-KR" dirty="0" smtClean="0"/>
                <a:t> </a:t>
              </a:r>
              <a:r>
                <a:rPr lang="ko-KR" altLang="en-US" dirty="0" err="1" smtClean="0"/>
                <a:t>함수의이해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20978" y="1347220"/>
            <a:ext cx="3765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scanf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이용한 정수의 입력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simpleadd3.c </a:t>
            </a:r>
            <a:r>
              <a:rPr lang="ko-KR" altLang="en-US" dirty="0" smtClean="0"/>
              <a:t>참조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406791" y="1993551"/>
            <a:ext cx="6046083" cy="27626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main()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val1 = 10</a:t>
            </a:r>
            <a:r>
              <a:rPr lang="en-US" altLang="ko-KR" dirty="0" smtClean="0">
                <a:solidFill>
                  <a:schemeClr val="tx1"/>
                </a:solidFill>
              </a:rPr>
              <a:t>;</a:t>
            </a:r>
            <a:r>
              <a:rPr lang="en-US" altLang="ko-KR" dirty="0">
                <a:solidFill>
                  <a:schemeClr val="tx1"/>
                </a:solidFill>
              </a:rPr>
              <a:t>		// val1 </a:t>
            </a:r>
            <a:r>
              <a:rPr lang="ko-KR" altLang="en-US" dirty="0" smtClean="0">
                <a:solidFill>
                  <a:schemeClr val="tx1"/>
                </a:solidFill>
              </a:rPr>
              <a:t>변수선언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 smtClean="0">
                <a:solidFill>
                  <a:schemeClr val="tx1"/>
                </a:solidFill>
              </a:rPr>
              <a:t>scanf</a:t>
            </a:r>
            <a:r>
              <a:rPr lang="en-US" altLang="ko-KR" dirty="0" smtClean="0">
                <a:solidFill>
                  <a:schemeClr val="tx1"/>
                </a:solidFill>
              </a:rPr>
              <a:t>(“%d”, &amp;</a:t>
            </a:r>
            <a:r>
              <a:rPr lang="en-US" altLang="ko-KR" dirty="0" err="1" smtClean="0">
                <a:solidFill>
                  <a:schemeClr val="tx1"/>
                </a:solidFill>
              </a:rPr>
              <a:t>val</a:t>
            </a:r>
            <a:r>
              <a:rPr lang="en-US" altLang="ko-KR" dirty="0" smtClean="0">
                <a:solidFill>
                  <a:schemeClr val="tx1"/>
                </a:solidFill>
              </a:rPr>
              <a:t>);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return 0;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6791" y="5468813"/>
            <a:ext cx="4178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/>
              <a:t>scanf</a:t>
            </a:r>
            <a:r>
              <a:rPr lang="en-US" altLang="ko-KR" sz="3600" b="1" dirty="0"/>
              <a:t>(“%d”, &amp;</a:t>
            </a:r>
            <a:r>
              <a:rPr lang="en-US" altLang="ko-KR" sz="3600" b="1" dirty="0" err="1"/>
              <a:t>val</a:t>
            </a:r>
            <a:r>
              <a:rPr lang="en-US" altLang="ko-KR" sz="3600" b="1" dirty="0"/>
              <a:t>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27186" y="4801753"/>
            <a:ext cx="224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 </a:t>
            </a:r>
            <a:r>
              <a:rPr lang="en-US" altLang="ko-KR" dirty="0" err="1" smtClean="0"/>
              <a:t>val</a:t>
            </a:r>
            <a:r>
              <a:rPr lang="ko-KR" altLang="en-US" dirty="0" smtClean="0"/>
              <a:t>에 저장하라</a:t>
            </a:r>
            <a:endParaRPr lang="en-US" altLang="ko-KR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3795530" y="5228696"/>
            <a:ext cx="13252" cy="406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3374" y="6355261"/>
            <a:ext cx="345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진수 </a:t>
            </a:r>
            <a:r>
              <a:rPr lang="ko-KR" altLang="en-US" dirty="0" err="1" smtClean="0"/>
              <a:t>정수형으로</a:t>
            </a:r>
            <a:r>
              <a:rPr lang="ko-KR" altLang="en-US" dirty="0" smtClean="0"/>
              <a:t> 입력 받아서</a:t>
            </a:r>
            <a:endParaRPr lang="en-US" altLang="ko-KR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2192017" y="5958076"/>
            <a:ext cx="13252" cy="406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50439" y="1404522"/>
            <a:ext cx="52100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scanf</a:t>
            </a:r>
            <a:r>
              <a:rPr lang="ko-KR" altLang="en-US" dirty="0" smtClean="0"/>
              <a:t>는 무엇을 </a:t>
            </a:r>
            <a:r>
              <a:rPr lang="ko-KR" altLang="en-US" dirty="0" err="1" smtClean="0"/>
              <a:t>요구하냐면</a:t>
            </a:r>
            <a:endParaRPr lang="en-US" altLang="ko-KR" dirty="0" smtClean="0"/>
          </a:p>
          <a:p>
            <a:r>
              <a:rPr lang="ko-KR" altLang="en-US" dirty="0" err="1" smtClean="0"/>
              <a:t>니가</a:t>
            </a:r>
            <a:r>
              <a:rPr lang="ko-KR" altLang="en-US" dirty="0" smtClean="0"/>
              <a:t> 데이터를 받을 수 있는 </a:t>
            </a:r>
            <a:r>
              <a:rPr lang="ko-KR" altLang="en-US" dirty="0" err="1" smtClean="0"/>
              <a:t>포멧을</a:t>
            </a:r>
            <a:r>
              <a:rPr lang="ko-KR" altLang="en-US" dirty="0" smtClean="0"/>
              <a:t> 전달하고</a:t>
            </a:r>
            <a:endParaRPr lang="en-US" altLang="ko-KR" dirty="0" smtClean="0"/>
          </a:p>
          <a:p>
            <a:r>
              <a:rPr lang="ko-KR" altLang="en-US" dirty="0" err="1" smtClean="0"/>
              <a:t>입력받을</a:t>
            </a:r>
            <a:r>
              <a:rPr lang="ko-KR" altLang="en-US" dirty="0" smtClean="0"/>
              <a:t> 데이터를 저장할 변수의 주소를 넘겨라</a:t>
            </a:r>
            <a:endParaRPr lang="en-US" altLang="ko-KR" dirty="0" smtClean="0"/>
          </a:p>
          <a:p>
            <a:r>
              <a:rPr lang="ko-KR" altLang="en-US" dirty="0" smtClean="0"/>
              <a:t>라고 요구를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변수의 이름을 넘기지 말고 </a:t>
            </a:r>
            <a:endParaRPr lang="en-US" altLang="ko-KR" dirty="0" smtClean="0"/>
          </a:p>
          <a:p>
            <a:r>
              <a:rPr lang="ko-KR" altLang="en-US" dirty="0" smtClean="0"/>
              <a:t>변수의 </a:t>
            </a:r>
            <a:r>
              <a:rPr lang="ko-KR" altLang="en-US" dirty="0" err="1" smtClean="0"/>
              <a:t>주소값을</a:t>
            </a:r>
            <a:r>
              <a:rPr lang="ko-KR" altLang="en-US" dirty="0" smtClean="0"/>
              <a:t> 넘겨라</a:t>
            </a:r>
            <a:endParaRPr lang="en-US" altLang="ko-KR" dirty="0" smtClean="0"/>
          </a:p>
          <a:p>
            <a:r>
              <a:rPr lang="ko-KR" altLang="en-US" dirty="0"/>
              <a:t>결국은 벨이라는 것을 </a:t>
            </a:r>
            <a:r>
              <a:rPr lang="ko-KR" altLang="en-US" dirty="0" err="1"/>
              <a:t>넘기는게</a:t>
            </a:r>
            <a:r>
              <a:rPr lang="ko-KR" altLang="en-US" dirty="0"/>
              <a:t> 아니라</a:t>
            </a:r>
            <a:endParaRPr lang="en-US" altLang="ko-KR" dirty="0"/>
          </a:p>
          <a:p>
            <a:r>
              <a:rPr lang="ko-KR" altLang="en-US" dirty="0" smtClean="0"/>
              <a:t>벨이라는 </a:t>
            </a:r>
            <a:r>
              <a:rPr lang="ko-KR" altLang="en-US" dirty="0" err="1" smtClean="0"/>
              <a:t>주소값을</a:t>
            </a:r>
            <a:r>
              <a:rPr lang="ko-KR" altLang="en-US" dirty="0" smtClean="0"/>
              <a:t> 넘기기 위해서 엔이라는</a:t>
            </a:r>
            <a:endParaRPr lang="en-US" altLang="ko-KR" dirty="0" smtClean="0"/>
          </a:p>
          <a:p>
            <a:r>
              <a:rPr lang="ko-KR" altLang="en-US" dirty="0" smtClean="0"/>
              <a:t>연산자를 넣는 것이다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6472931" y="4064104"/>
            <a:ext cx="52100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val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이라는 메모리 공간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번 주소가 있다면</a:t>
            </a:r>
            <a:endParaRPr lang="en-US" altLang="ko-KR" dirty="0" smtClean="0"/>
          </a:p>
          <a:p>
            <a:r>
              <a:rPr lang="ko-KR" altLang="en-US" dirty="0" smtClean="0"/>
              <a:t>메모리 공간 할당하고 벨이라는 이름이 붙었으면</a:t>
            </a:r>
            <a:endParaRPr lang="en-US" altLang="ko-KR" dirty="0" smtClean="0"/>
          </a:p>
          <a:p>
            <a:r>
              <a:rPr lang="en-US" altLang="ko-KR" dirty="0" smtClean="0"/>
              <a:t>&amp;</a:t>
            </a:r>
            <a:r>
              <a:rPr lang="ko-KR" altLang="en-US" dirty="0" smtClean="0"/>
              <a:t>이라는 연산자를 사용할 경우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번 주소가 </a:t>
            </a:r>
            <a:endParaRPr lang="en-US" altLang="ko-KR" dirty="0" smtClean="0"/>
          </a:p>
          <a:p>
            <a:r>
              <a:rPr lang="ko-KR" altLang="en-US" dirty="0" err="1" smtClean="0"/>
              <a:t>반환이되고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sacnf</a:t>
            </a:r>
            <a:r>
              <a:rPr lang="ko-KR" altLang="en-US" dirty="0" smtClean="0"/>
              <a:t>로 함수 인자로 전달을 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4632523" y="5098067"/>
            <a:ext cx="1416133" cy="80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r>
              <a:rPr lang="ko-KR" altLang="en-US" dirty="0" smtClean="0"/>
              <a:t>번 주소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en-US" altLang="ko-KR" dirty="0" err="1" smtClean="0"/>
              <a:t>val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44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385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3-4 </a:t>
              </a:r>
              <a:r>
                <a:rPr lang="en-US" altLang="ko-KR" dirty="0" err="1" smtClean="0"/>
                <a:t>scanf</a:t>
              </a:r>
              <a:r>
                <a:rPr lang="en-US" altLang="ko-KR" dirty="0" smtClean="0"/>
                <a:t> </a:t>
              </a:r>
              <a:r>
                <a:rPr lang="ko-KR" altLang="en-US" dirty="0" err="1" smtClean="0"/>
                <a:t>함수의이해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5083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scanf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이용한 정수의 입력 형태의 지정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입력 형태의 지정이 가능</a:t>
            </a:r>
            <a:endParaRPr lang="en-US" altLang="ko-KR" dirty="0" smtClean="0"/>
          </a:p>
          <a:p>
            <a:r>
              <a:rPr lang="en-US" altLang="ko-KR" dirty="0" smtClean="0"/>
              <a:t>- simpleadd4.c </a:t>
            </a:r>
            <a:r>
              <a:rPr lang="ko-KR" altLang="en-US" dirty="0" smtClean="0"/>
              <a:t>참조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777717" y="2759813"/>
            <a:ext cx="524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진수 정수형 데이터 하나 둘 셋 을 입력 받아서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777717" y="3671981"/>
            <a:ext cx="5588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/>
              <a:t>scanf</a:t>
            </a:r>
            <a:r>
              <a:rPr lang="en-US" altLang="ko-KR" sz="2800" dirty="0" smtClean="0"/>
              <a:t>(“%d %d %d” , &amp;a, &amp;b, &amp;c);</a:t>
            </a:r>
            <a:endParaRPr lang="en-US" altLang="ko-KR" sz="2800" dirty="0"/>
          </a:p>
        </p:txBody>
      </p:sp>
      <p:grpSp>
        <p:nvGrpSpPr>
          <p:cNvPr id="35" name="그룹 34"/>
          <p:cNvGrpSpPr/>
          <p:nvPr/>
        </p:nvGrpSpPr>
        <p:grpSpPr>
          <a:xfrm>
            <a:off x="1900951" y="3770301"/>
            <a:ext cx="2451726" cy="326580"/>
            <a:chOff x="1874447" y="3449419"/>
            <a:chExt cx="2451726" cy="326580"/>
          </a:xfrm>
        </p:grpSpPr>
        <p:cxnSp>
          <p:nvCxnSpPr>
            <p:cNvPr id="12" name="꺾인 연결선 11"/>
            <p:cNvCxnSpPr>
              <a:stCxn id="25" idx="2"/>
              <a:endCxn id="26" idx="2"/>
            </p:cNvCxnSpPr>
            <p:nvPr/>
          </p:nvCxnSpPr>
          <p:spPr>
            <a:xfrm rot="16200000" flipH="1">
              <a:off x="3094612" y="2716715"/>
              <a:ext cx="11397" cy="2107169"/>
            </a:xfrm>
            <a:prstGeom prst="bentConnector3">
              <a:avLst>
                <a:gd name="adj1" fmla="val 3966228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874447" y="3449419"/>
              <a:ext cx="344557" cy="3151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981616" y="3460816"/>
              <a:ext cx="344557" cy="3151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523803" y="4031911"/>
            <a:ext cx="2952109" cy="326580"/>
            <a:chOff x="1874447" y="3449419"/>
            <a:chExt cx="2952109" cy="326580"/>
          </a:xfrm>
        </p:grpSpPr>
        <p:cxnSp>
          <p:nvCxnSpPr>
            <p:cNvPr id="38" name="꺾인 연결선 37"/>
            <p:cNvCxnSpPr/>
            <p:nvPr/>
          </p:nvCxnSpPr>
          <p:spPr>
            <a:xfrm rot="16200000" flipH="1">
              <a:off x="3094611" y="2488602"/>
              <a:ext cx="11397" cy="2107169"/>
            </a:xfrm>
            <a:prstGeom prst="bentConnector3">
              <a:avLst>
                <a:gd name="adj1" fmla="val 6873168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1874447" y="3449419"/>
              <a:ext cx="344557" cy="3151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981616" y="3460816"/>
              <a:ext cx="344557" cy="3151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꺾인 연결선 41"/>
            <p:cNvCxnSpPr/>
            <p:nvPr/>
          </p:nvCxnSpPr>
          <p:spPr>
            <a:xfrm rot="16200000" flipH="1">
              <a:off x="3767273" y="2449405"/>
              <a:ext cx="11397" cy="2107169"/>
            </a:xfrm>
            <a:prstGeom prst="bentConnector3">
              <a:avLst>
                <a:gd name="adj1" fmla="val 931500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1214271" y="5620003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키보드로 하나 둘 셋을 입력 받아서</a:t>
            </a:r>
            <a:endParaRPr lang="en-US" altLang="ko-KR" dirty="0" smtClean="0"/>
          </a:p>
          <a:p>
            <a:r>
              <a:rPr lang="en-US" altLang="ko-KR" dirty="0" err="1" smtClean="0"/>
              <a:t>a,b,c</a:t>
            </a:r>
            <a:r>
              <a:rPr lang="ko-KR" altLang="en-US" dirty="0" smtClean="0"/>
              <a:t>에 저장하겠다 라는 말이다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cxnSp>
        <p:nvCxnSpPr>
          <p:cNvPr id="46" name="직선 화살표 연결선 45"/>
          <p:cNvCxnSpPr>
            <a:stCxn id="7" idx="2"/>
          </p:cNvCxnSpPr>
          <p:nvPr/>
        </p:nvCxnSpPr>
        <p:spPr>
          <a:xfrm flipH="1">
            <a:off x="2099734" y="3129145"/>
            <a:ext cx="1301458" cy="641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2696081" y="3079985"/>
            <a:ext cx="1129180" cy="690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3126815" y="3074284"/>
            <a:ext cx="985028" cy="678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980333" y="1618637"/>
            <a:ext cx="5336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키보드로 하나 둘 셋을 입력 받아서</a:t>
            </a:r>
            <a:endParaRPr lang="en-US" altLang="ko-KR" dirty="0" smtClean="0"/>
          </a:p>
          <a:p>
            <a:r>
              <a:rPr lang="en-US" altLang="ko-KR" dirty="0" smtClean="0"/>
              <a:t>a</a:t>
            </a:r>
            <a:r>
              <a:rPr lang="ko-KR" altLang="en-US" dirty="0" smtClean="0"/>
              <a:t>변수에</a:t>
            </a:r>
            <a:r>
              <a:rPr lang="en-US" altLang="ko-KR" dirty="0" smtClean="0"/>
              <a:t>,b</a:t>
            </a:r>
            <a:r>
              <a:rPr lang="ko-KR" altLang="en-US" dirty="0" smtClean="0"/>
              <a:t>변수에</a:t>
            </a:r>
            <a:r>
              <a:rPr lang="en-US" altLang="ko-KR" dirty="0" smtClean="0"/>
              <a:t>,c</a:t>
            </a:r>
            <a:r>
              <a:rPr lang="ko-KR" altLang="en-US" dirty="0" smtClean="0"/>
              <a:t>변수에 저장하겠다 라는 말이다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3" name="TextBox 52"/>
          <p:cNvSpPr txBox="1"/>
          <p:nvPr/>
        </p:nvSpPr>
        <p:spPr>
          <a:xfrm>
            <a:off x="7005483" y="3412366"/>
            <a:ext cx="160813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scancf</a:t>
            </a:r>
            <a:r>
              <a:rPr lang="en-US" altLang="ko-KR" dirty="0" smtClean="0"/>
              <a:t> (“&amp;d”);</a:t>
            </a:r>
          </a:p>
          <a:p>
            <a:r>
              <a:rPr lang="en-US" altLang="ko-KR" dirty="0" err="1"/>
              <a:t>scancf</a:t>
            </a:r>
            <a:r>
              <a:rPr lang="en-US" altLang="ko-KR" dirty="0"/>
              <a:t> (“&amp;d”);</a:t>
            </a:r>
          </a:p>
          <a:p>
            <a:r>
              <a:rPr lang="en-US" altLang="ko-KR" dirty="0" err="1" smtClean="0"/>
              <a:t>scancf</a:t>
            </a:r>
            <a:r>
              <a:rPr lang="en-US" altLang="ko-KR" dirty="0" smtClean="0"/>
              <a:t> </a:t>
            </a:r>
            <a:r>
              <a:rPr lang="en-US" altLang="ko-KR" dirty="0"/>
              <a:t>(“&amp;d</a:t>
            </a:r>
            <a:r>
              <a:rPr lang="en-US" altLang="ko-KR" dirty="0" smtClean="0"/>
              <a:t>”);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printf</a:t>
            </a:r>
            <a:r>
              <a:rPr lang="en-US" altLang="ko-KR" dirty="0" smtClean="0"/>
              <a:t> (“&amp;a”);</a:t>
            </a:r>
            <a:endParaRPr lang="en-US" altLang="ko-KR" dirty="0"/>
          </a:p>
          <a:p>
            <a:r>
              <a:rPr lang="en-US" altLang="ko-KR" dirty="0" err="1"/>
              <a:t>printf</a:t>
            </a:r>
            <a:r>
              <a:rPr lang="en-US" altLang="ko-KR" dirty="0"/>
              <a:t> </a:t>
            </a:r>
            <a:r>
              <a:rPr lang="en-US" altLang="ko-KR" dirty="0" smtClean="0"/>
              <a:t>(“&amp;b”);</a:t>
            </a:r>
            <a:endParaRPr lang="en-US" altLang="ko-KR" dirty="0"/>
          </a:p>
          <a:p>
            <a:r>
              <a:rPr lang="en-US" altLang="ko-KR" dirty="0" err="1"/>
              <a:t>printf</a:t>
            </a:r>
            <a:r>
              <a:rPr lang="en-US" altLang="ko-KR" dirty="0"/>
              <a:t> </a:t>
            </a:r>
            <a:r>
              <a:rPr lang="en-US" altLang="ko-KR" dirty="0" smtClean="0"/>
              <a:t>(“&amp;c”);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766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2385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3-4 </a:t>
              </a:r>
              <a:r>
                <a:rPr lang="en-US" altLang="ko-KR" dirty="0" err="1" smtClean="0"/>
                <a:t>scanf</a:t>
              </a:r>
              <a:r>
                <a:rPr lang="en-US" altLang="ko-KR" dirty="0" smtClean="0"/>
                <a:t> </a:t>
              </a:r>
              <a:r>
                <a:rPr lang="ko-KR" altLang="en-US" dirty="0" err="1" smtClean="0"/>
                <a:t>함수의이해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20978" y="1347220"/>
            <a:ext cx="3765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scanf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이용한 정수의 입력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simpleadd3.c </a:t>
            </a:r>
            <a:r>
              <a:rPr lang="ko-KR" altLang="en-US" dirty="0" smtClean="0"/>
              <a:t>참조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6837187" y="1762718"/>
            <a:ext cx="4659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scanf</a:t>
            </a:r>
            <a:r>
              <a:rPr lang="en-US" altLang="ko-KR" sz="2400" b="1" dirty="0"/>
              <a:t>("%d %d", &amp;val1, &amp;val2);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06791" y="1993551"/>
            <a:ext cx="6046083" cy="47626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#include </a:t>
            </a:r>
            <a:r>
              <a:rPr lang="en-US" altLang="ko-KR" sz="1400" dirty="0">
                <a:solidFill>
                  <a:schemeClr val="tx1"/>
                </a:solidFill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</a:rPr>
              <a:t>stdio.h</a:t>
            </a:r>
            <a:r>
              <a:rPr lang="en-US" altLang="ko-KR" sz="1400" dirty="0" smtClean="0">
                <a:solidFill>
                  <a:schemeClr val="tx1"/>
                </a:solidFill>
              </a:rPr>
              <a:t>&gt;</a:t>
            </a: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main(void)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</a:rPr>
              <a:t> result;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</a:rPr>
              <a:t> val1, val2;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printf</a:t>
            </a:r>
            <a:r>
              <a:rPr lang="en-US" altLang="ko-KR" sz="1400" dirty="0" smtClean="0">
                <a:solidFill>
                  <a:schemeClr val="tx1"/>
                </a:solidFill>
              </a:rPr>
              <a:t>(“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숫자들을입력하세요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scanf</a:t>
            </a:r>
            <a:r>
              <a:rPr lang="en-US" altLang="ko-KR" sz="1400" dirty="0">
                <a:solidFill>
                  <a:schemeClr val="tx1"/>
                </a:solidFill>
              </a:rPr>
              <a:t>("%</a:t>
            </a:r>
            <a:r>
              <a:rPr lang="en-US" altLang="ko-KR" sz="1400" dirty="0" smtClean="0">
                <a:solidFill>
                  <a:schemeClr val="tx1"/>
                </a:solidFill>
              </a:rPr>
              <a:t>d %d", </a:t>
            </a:r>
            <a:r>
              <a:rPr lang="en-US" altLang="ko-KR" sz="1400" dirty="0">
                <a:solidFill>
                  <a:schemeClr val="tx1"/>
                </a:solidFill>
              </a:rPr>
              <a:t>&amp;</a:t>
            </a:r>
            <a:r>
              <a:rPr lang="en-US" altLang="ko-KR" sz="1400" dirty="0" smtClean="0">
                <a:solidFill>
                  <a:schemeClr val="tx1"/>
                </a:solidFill>
              </a:rPr>
              <a:t>val1, &amp;val2);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	result = val1 + val2;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printf</a:t>
            </a:r>
            <a:r>
              <a:rPr lang="en-US" altLang="ko-KR" sz="1400" dirty="0">
                <a:solidFill>
                  <a:schemeClr val="tx1"/>
                </a:solidFill>
              </a:rPr>
              <a:t>("%d+%d=%d \n", val1, val2, result</a:t>
            </a:r>
            <a:r>
              <a:rPr lang="en-US" altLang="ko-KR" sz="1400" dirty="0" smtClean="0">
                <a:solidFill>
                  <a:schemeClr val="tx1"/>
                </a:solidFill>
              </a:rPr>
              <a:t>);</a:t>
            </a: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	return 0;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}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37187" y="2309051"/>
            <a:ext cx="28055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공백이 들어간다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데이터를 </a:t>
            </a:r>
            <a:r>
              <a:rPr lang="ko-KR" altLang="en-US" b="1" dirty="0" err="1" smtClean="0"/>
              <a:t>구분지어주는것</a:t>
            </a:r>
            <a:endParaRPr lang="en-US" altLang="ko-KR" b="1" dirty="0" smtClean="0"/>
          </a:p>
          <a:p>
            <a:r>
              <a:rPr lang="ko-KR" altLang="en-US" b="1" dirty="0" smtClean="0"/>
              <a:t>스페이스 </a:t>
            </a:r>
            <a:r>
              <a:rPr lang="ko-KR" altLang="en-US" b="1" dirty="0" err="1" smtClean="0"/>
              <a:t>엔터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탭키</a:t>
            </a:r>
            <a:endParaRPr lang="en-US" altLang="ko-KR" b="1" dirty="0" smtClean="0"/>
          </a:p>
          <a:p>
            <a:r>
              <a:rPr lang="ko-KR" altLang="en-US" b="1" dirty="0" smtClean="0"/>
              <a:t>데이터를 </a:t>
            </a:r>
            <a:r>
              <a:rPr lang="ko-KR" altLang="en-US" b="1" dirty="0" err="1" smtClean="0"/>
              <a:t>구분지어준다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  <p:sp>
        <p:nvSpPr>
          <p:cNvPr id="2" name="직사각형 1"/>
          <p:cNvSpPr/>
          <p:nvPr/>
        </p:nvSpPr>
        <p:spPr>
          <a:xfrm>
            <a:off x="7853761" y="1645993"/>
            <a:ext cx="1249548" cy="5783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8478535" y="2341108"/>
            <a:ext cx="0" cy="322579"/>
          </a:xfrm>
          <a:prstGeom prst="straightConnector1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542" y="3655752"/>
            <a:ext cx="3514725" cy="14382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288" y="5219526"/>
            <a:ext cx="3038475" cy="127635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593212" y="6479231"/>
            <a:ext cx="2361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3-4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scanf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함수의 이해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–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6751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2385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3-4 </a:t>
              </a:r>
              <a:r>
                <a:rPr lang="en-US" altLang="ko-KR" dirty="0" err="1" smtClean="0"/>
                <a:t>scanf</a:t>
              </a:r>
              <a:r>
                <a:rPr lang="en-US" altLang="ko-KR" dirty="0" smtClean="0"/>
                <a:t> </a:t>
              </a:r>
              <a:r>
                <a:rPr lang="ko-KR" altLang="en-US" dirty="0" err="1" smtClean="0"/>
                <a:t>함수의이해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20978" y="1347220"/>
            <a:ext cx="3765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scanf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이용한 정수의 입력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simpleadd3.c </a:t>
            </a:r>
            <a:r>
              <a:rPr lang="ko-KR" altLang="en-US" dirty="0" smtClean="0"/>
              <a:t>참조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6837187" y="1762718"/>
            <a:ext cx="5230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scanf</a:t>
            </a:r>
            <a:r>
              <a:rPr lang="en-US" altLang="ko-KR" sz="2400" b="1" dirty="0"/>
              <a:t>("%d %</a:t>
            </a:r>
            <a:r>
              <a:rPr lang="en-US" altLang="ko-KR" sz="2400" b="1" dirty="0" smtClean="0"/>
              <a:t>d %d", </a:t>
            </a:r>
            <a:r>
              <a:rPr lang="en-US" altLang="ko-KR" sz="2400" b="1" dirty="0"/>
              <a:t>&amp;val1, &amp;val2);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06791" y="1993551"/>
            <a:ext cx="6046083" cy="47626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#include </a:t>
            </a:r>
            <a:r>
              <a:rPr lang="en-US" altLang="ko-KR" sz="1400" dirty="0">
                <a:solidFill>
                  <a:schemeClr val="tx1"/>
                </a:solidFill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</a:rPr>
              <a:t>stdio.h</a:t>
            </a:r>
            <a:r>
              <a:rPr lang="en-US" altLang="ko-KR" sz="1400" dirty="0" smtClean="0">
                <a:solidFill>
                  <a:schemeClr val="tx1"/>
                </a:solidFill>
              </a:rPr>
              <a:t>&gt;</a:t>
            </a: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main(void)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</a:rPr>
              <a:t> result;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</a:rPr>
              <a:t> val1, val2;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printf</a:t>
            </a:r>
            <a:r>
              <a:rPr lang="en-US" altLang="ko-KR" sz="1400" dirty="0" smtClean="0">
                <a:solidFill>
                  <a:schemeClr val="tx1"/>
                </a:solidFill>
              </a:rPr>
              <a:t>(“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숫자들을입력하세요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scanf</a:t>
            </a:r>
            <a:r>
              <a:rPr lang="en-US" altLang="ko-KR" sz="1400" dirty="0">
                <a:solidFill>
                  <a:schemeClr val="tx1"/>
                </a:solidFill>
              </a:rPr>
              <a:t>("%</a:t>
            </a:r>
            <a:r>
              <a:rPr lang="en-US" altLang="ko-KR" sz="1400" dirty="0" smtClean="0">
                <a:solidFill>
                  <a:schemeClr val="tx1"/>
                </a:solidFill>
              </a:rPr>
              <a:t>d %d", </a:t>
            </a:r>
            <a:r>
              <a:rPr lang="en-US" altLang="ko-KR" sz="1400" dirty="0">
                <a:solidFill>
                  <a:schemeClr val="tx1"/>
                </a:solidFill>
              </a:rPr>
              <a:t>&amp;</a:t>
            </a:r>
            <a:r>
              <a:rPr lang="en-US" altLang="ko-KR" sz="1400" dirty="0" smtClean="0">
                <a:solidFill>
                  <a:schemeClr val="tx1"/>
                </a:solidFill>
              </a:rPr>
              <a:t>val1, &amp;val2);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	result = val1 + val2;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</a:rPr>
              <a:t>printf</a:t>
            </a:r>
            <a:r>
              <a:rPr lang="en-US" altLang="ko-KR" sz="1400" dirty="0">
                <a:solidFill>
                  <a:schemeClr val="tx1"/>
                </a:solidFill>
              </a:rPr>
              <a:t>("%d+%d=%d \n", val1, val2, result</a:t>
            </a:r>
            <a:r>
              <a:rPr lang="en-US" altLang="ko-KR" sz="1400" dirty="0" smtClean="0">
                <a:solidFill>
                  <a:schemeClr val="tx1"/>
                </a:solidFill>
              </a:rPr>
              <a:t>);</a:t>
            </a: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	return 0;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}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853760" y="1645993"/>
            <a:ext cx="1739451" cy="5783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8478535" y="2341108"/>
            <a:ext cx="0" cy="322579"/>
          </a:xfrm>
          <a:prstGeom prst="straightConnector1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22"/>
          <p:cNvSpPr txBox="1"/>
          <p:nvPr/>
        </p:nvSpPr>
        <p:spPr>
          <a:xfrm>
            <a:off x="9593212" y="6479231"/>
            <a:ext cx="2361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3-4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scanf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함수의 이해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–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37187" y="2309051"/>
            <a:ext cx="45448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%d</a:t>
            </a:r>
            <a:r>
              <a:rPr lang="ko-KR" altLang="en-US" b="1" dirty="0" smtClean="0"/>
              <a:t>가 하나 더 들어갈 경우 에러가 생긴다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입력하는 </a:t>
            </a:r>
            <a:r>
              <a:rPr lang="en-US" altLang="ko-KR" b="1" dirty="0" smtClean="0"/>
              <a:t>%d </a:t>
            </a:r>
            <a:r>
              <a:rPr lang="ko-KR" altLang="en-US" b="1" dirty="0" smtClean="0"/>
              <a:t>함수가 같아야 된다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에러 창이 생긴다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88" y="3317049"/>
            <a:ext cx="4438650" cy="3105150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06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539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3-5 C </a:t>
              </a:r>
              <a:r>
                <a:rPr lang="ko-KR" altLang="en-US" dirty="0" smtClean="0"/>
                <a:t>언어의 키워드들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263059" y="982176"/>
            <a:ext cx="76658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* </a:t>
            </a:r>
            <a:r>
              <a:rPr lang="ko-KR" altLang="en-US" dirty="0" smtClean="0"/>
              <a:t>문법적인 </a:t>
            </a:r>
            <a:r>
              <a:rPr lang="en-US" altLang="ko-KR" dirty="0" smtClean="0"/>
              <a:t>c</a:t>
            </a:r>
            <a:r>
              <a:rPr lang="ko-KR" altLang="en-US" dirty="0" smtClean="0"/>
              <a:t>에서 제공하는 예약어가 있다</a:t>
            </a:r>
            <a:r>
              <a:rPr lang="en-US" altLang="ko-KR" dirty="0" smtClean="0"/>
              <a:t>.</a:t>
            </a:r>
          </a:p>
          <a:p>
            <a:pPr algn="ctr"/>
            <a:r>
              <a:rPr lang="ko-KR" altLang="en-US" dirty="0" err="1" smtClean="0"/>
              <a:t>인트</a:t>
            </a:r>
            <a:r>
              <a:rPr lang="ko-KR" altLang="en-US" dirty="0" smtClean="0"/>
              <a:t> 변수 선언할 때 사용 했었고 이러한 것들이 문법적인 구성요소이다</a:t>
            </a:r>
            <a:r>
              <a:rPr lang="en-US" altLang="ko-KR" dirty="0" smtClean="0"/>
              <a:t>.</a:t>
            </a:r>
          </a:p>
          <a:p>
            <a:pPr algn="ctr"/>
            <a:r>
              <a:rPr lang="ko-KR" altLang="en-US" dirty="0" err="1" smtClean="0"/>
              <a:t>이라한</a:t>
            </a:r>
            <a:r>
              <a:rPr lang="ko-KR" altLang="en-US" dirty="0" smtClean="0"/>
              <a:t> 형태의 것들은 </a:t>
            </a:r>
            <a:r>
              <a:rPr lang="ko-KR" altLang="en-US" dirty="0" err="1" smtClean="0"/>
              <a:t>키워드라고한다</a:t>
            </a:r>
            <a:r>
              <a:rPr lang="en-US" altLang="ko-KR" dirty="0" smtClean="0"/>
              <a:t>.</a:t>
            </a:r>
          </a:p>
          <a:p>
            <a:pPr algn="ctr"/>
            <a:r>
              <a:rPr lang="ko-KR" altLang="en-US" dirty="0" smtClean="0"/>
              <a:t>키워드들은 변수의 이름 함수의 이름으로 사용이 불가능하다</a:t>
            </a:r>
            <a:r>
              <a:rPr lang="en-US" altLang="ko-KR" dirty="0" smtClean="0"/>
              <a:t>.</a:t>
            </a:r>
          </a:p>
          <a:p>
            <a:pPr algn="ctr"/>
            <a:r>
              <a:rPr lang="ko-KR" altLang="en-US" dirty="0" smtClean="0"/>
              <a:t>이름 충돌이 되지 않게 기억해둬라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488815" y="2674249"/>
            <a:ext cx="6898579" cy="3785652"/>
            <a:chOff x="1971357" y="3072348"/>
            <a:chExt cx="6898579" cy="3785652"/>
          </a:xfrm>
        </p:grpSpPr>
        <p:sp>
          <p:nvSpPr>
            <p:cNvPr id="7" name="TextBox 6"/>
            <p:cNvSpPr txBox="1"/>
            <p:nvPr/>
          </p:nvSpPr>
          <p:spPr>
            <a:xfrm>
              <a:off x="1971357" y="3072348"/>
              <a:ext cx="1220207" cy="37856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/>
                <a:t>auto</a:t>
              </a:r>
            </a:p>
            <a:p>
              <a:r>
                <a:rPr lang="en-US" altLang="ko-KR" sz="2400" b="1" dirty="0" smtClean="0"/>
                <a:t>char</a:t>
              </a:r>
            </a:p>
            <a:p>
              <a:r>
                <a:rPr lang="en-US" altLang="ko-KR" sz="2400" b="1" dirty="0" smtClean="0"/>
                <a:t>default</a:t>
              </a:r>
            </a:p>
            <a:p>
              <a:r>
                <a:rPr lang="en-US" altLang="ko-KR" sz="2400" b="1" dirty="0" smtClean="0"/>
                <a:t>else</a:t>
              </a:r>
            </a:p>
            <a:p>
              <a:r>
                <a:rPr lang="en-US" altLang="ko-KR" sz="2400" b="1" dirty="0" smtClean="0"/>
                <a:t>for</a:t>
              </a:r>
            </a:p>
            <a:p>
              <a:r>
                <a:rPr lang="en-US" altLang="ko-KR" sz="2400" b="1" dirty="0" smtClean="0"/>
                <a:t>inline</a:t>
              </a:r>
            </a:p>
            <a:p>
              <a:r>
                <a:rPr lang="en-US" altLang="ko-KR" sz="2400" b="1" dirty="0" smtClean="0"/>
                <a:t>return</a:t>
              </a:r>
            </a:p>
            <a:p>
              <a:r>
                <a:rPr lang="en-US" altLang="ko-KR" sz="2400" b="1" dirty="0" smtClean="0"/>
                <a:t>static</a:t>
              </a:r>
            </a:p>
            <a:p>
              <a:r>
                <a:rPr lang="en-US" altLang="ko-KR" sz="2400" b="1" dirty="0" smtClean="0"/>
                <a:t>union</a:t>
              </a:r>
            </a:p>
            <a:p>
              <a:r>
                <a:rPr lang="en-US" altLang="ko-KR" sz="2400" b="1" dirty="0" smtClean="0"/>
                <a:t>while</a:t>
              </a:r>
              <a:endParaRPr lang="en-US" altLang="ko-KR" sz="24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62201" y="3072348"/>
              <a:ext cx="1553630" cy="34163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/>
                <a:t>_</a:t>
              </a:r>
              <a:r>
                <a:rPr lang="en-US" altLang="ko-KR" sz="2400" b="1" dirty="0" err="1" smtClean="0"/>
                <a:t>bool</a:t>
              </a:r>
              <a:endParaRPr lang="en-US" altLang="ko-KR" sz="2400" b="1" dirty="0"/>
            </a:p>
            <a:p>
              <a:r>
                <a:rPr lang="en-US" altLang="ko-KR" sz="2400" b="1" dirty="0" smtClean="0"/>
                <a:t>_complex</a:t>
              </a:r>
            </a:p>
            <a:p>
              <a:r>
                <a:rPr lang="en-US" altLang="ko-KR" sz="2400" b="1" dirty="0" smtClean="0"/>
                <a:t>restrict</a:t>
              </a:r>
            </a:p>
            <a:p>
              <a:r>
                <a:rPr lang="en-US" altLang="ko-KR" sz="2400" b="1" dirty="0" err="1" smtClean="0"/>
                <a:t>enum</a:t>
              </a:r>
              <a:endParaRPr lang="en-US" altLang="ko-KR" sz="2400" b="1" dirty="0" smtClean="0"/>
            </a:p>
            <a:p>
              <a:r>
                <a:rPr lang="en-US" altLang="ko-KR" sz="2400" b="1" dirty="0" err="1" smtClean="0"/>
                <a:t>goto</a:t>
              </a:r>
              <a:endParaRPr lang="en-US" altLang="ko-KR" sz="2400" b="1" dirty="0" smtClean="0"/>
            </a:p>
            <a:p>
              <a:r>
                <a:rPr lang="en-US" altLang="ko-KR" sz="2400" b="1" dirty="0" err="1" smtClean="0"/>
                <a:t>int</a:t>
              </a:r>
              <a:endParaRPr lang="en-US" altLang="ko-KR" sz="2400" b="1" dirty="0" smtClean="0"/>
            </a:p>
            <a:p>
              <a:r>
                <a:rPr lang="en-US" altLang="ko-KR" sz="2400" b="1" dirty="0" smtClean="0"/>
                <a:t>short</a:t>
              </a:r>
            </a:p>
            <a:p>
              <a:r>
                <a:rPr lang="en-US" altLang="ko-KR" sz="2400" b="1" dirty="0" err="1" smtClean="0"/>
                <a:t>struct</a:t>
              </a:r>
              <a:endParaRPr lang="en-US" altLang="ko-KR" sz="2400" b="1" dirty="0" smtClean="0"/>
            </a:p>
            <a:p>
              <a:r>
                <a:rPr lang="en-US" altLang="ko-KR" sz="2400" b="1" dirty="0" smtClean="0"/>
                <a:t>unsigned</a:t>
              </a:r>
              <a:endParaRPr lang="en-US" altLang="ko-KR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86468" y="3072348"/>
              <a:ext cx="1529586" cy="34163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/>
                <a:t>break</a:t>
              </a:r>
            </a:p>
            <a:p>
              <a:r>
                <a:rPr lang="en-US" altLang="ko-KR" sz="2400" b="1" dirty="0" err="1" smtClean="0"/>
                <a:t>const</a:t>
              </a:r>
              <a:endParaRPr lang="en-US" altLang="ko-KR" sz="2400" b="1" dirty="0" smtClean="0"/>
            </a:p>
            <a:p>
              <a:r>
                <a:rPr lang="en-US" altLang="ko-KR" sz="2400" b="1" dirty="0" smtClean="0"/>
                <a:t>do</a:t>
              </a:r>
            </a:p>
            <a:p>
              <a:r>
                <a:rPr lang="en-US" altLang="ko-KR" sz="2400" b="1" dirty="0" smtClean="0"/>
                <a:t>extern</a:t>
              </a:r>
            </a:p>
            <a:p>
              <a:r>
                <a:rPr lang="en-US" altLang="ko-KR" sz="2400" b="1" dirty="0" smtClean="0"/>
                <a:t>if</a:t>
              </a:r>
            </a:p>
            <a:p>
              <a:r>
                <a:rPr lang="en-US" altLang="ko-KR" sz="2400" b="1" dirty="0" smtClean="0"/>
                <a:t>long</a:t>
              </a:r>
            </a:p>
            <a:p>
              <a:r>
                <a:rPr lang="en-US" altLang="ko-KR" sz="2400" b="1" dirty="0" smtClean="0"/>
                <a:t>signed</a:t>
              </a:r>
            </a:p>
            <a:p>
              <a:r>
                <a:rPr lang="en-US" altLang="ko-KR" sz="2400" b="1" dirty="0" smtClean="0"/>
                <a:t>switch</a:t>
              </a:r>
            </a:p>
            <a:p>
              <a:r>
                <a:rPr lang="en-US" altLang="ko-KR" sz="2400" b="1" dirty="0" smtClean="0"/>
                <a:t>unsigned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86691" y="3072348"/>
              <a:ext cx="1783245" cy="34163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/>
                <a:t>case</a:t>
              </a:r>
            </a:p>
            <a:p>
              <a:r>
                <a:rPr lang="en-US" altLang="ko-KR" sz="2400" b="1" dirty="0" smtClean="0"/>
                <a:t>continue</a:t>
              </a:r>
            </a:p>
            <a:p>
              <a:r>
                <a:rPr lang="en-US" altLang="ko-KR" sz="2400" b="1" dirty="0" smtClean="0"/>
                <a:t>double</a:t>
              </a:r>
            </a:p>
            <a:p>
              <a:r>
                <a:rPr lang="en-US" altLang="ko-KR" sz="2400" b="1" dirty="0" smtClean="0"/>
                <a:t>float</a:t>
              </a:r>
            </a:p>
            <a:p>
              <a:r>
                <a:rPr lang="en-US" altLang="ko-KR" sz="2400" b="1" dirty="0" smtClean="0"/>
                <a:t>_</a:t>
              </a:r>
              <a:r>
                <a:rPr lang="en-US" altLang="ko-KR" sz="2400" b="1" dirty="0" err="1" smtClean="0"/>
                <a:t>imagainry</a:t>
              </a:r>
              <a:endParaRPr lang="en-US" altLang="ko-KR" sz="2400" b="1" dirty="0" smtClean="0"/>
            </a:p>
            <a:p>
              <a:r>
                <a:rPr lang="en-US" altLang="ko-KR" sz="2400" b="1" dirty="0" smtClean="0"/>
                <a:t>register</a:t>
              </a:r>
            </a:p>
            <a:p>
              <a:r>
                <a:rPr lang="en-US" altLang="ko-KR" sz="2400" b="1" dirty="0" err="1" smtClean="0"/>
                <a:t>sizeof</a:t>
              </a:r>
              <a:endParaRPr lang="en-US" altLang="ko-KR" sz="2400" b="1" dirty="0" smtClean="0"/>
            </a:p>
            <a:p>
              <a:r>
                <a:rPr lang="en-US" altLang="ko-KR" sz="2400" b="1" dirty="0" err="1" smtClean="0"/>
                <a:t>typedef</a:t>
              </a:r>
              <a:endParaRPr lang="en-US" altLang="ko-KR" sz="2400" b="1" dirty="0" smtClean="0"/>
            </a:p>
            <a:p>
              <a:r>
                <a:rPr lang="en-US" altLang="ko-KR" sz="2400" b="1" dirty="0" smtClean="0"/>
                <a:t>volatile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095971" y="6459901"/>
            <a:ext cx="470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표 </a:t>
            </a:r>
            <a:r>
              <a:rPr lang="en-US" altLang="ko-KR" dirty="0" smtClean="0"/>
              <a:t>3-7 : C99</a:t>
            </a:r>
            <a:r>
              <a:rPr lang="ko-KR" altLang="en-US" dirty="0" smtClean="0"/>
              <a:t>를 기준으로 표준화된 키워드들</a:t>
            </a:r>
            <a:endParaRPr lang="en-US" altLang="ko-KR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841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14442" y="3105835"/>
            <a:ext cx="5763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3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 데이터 표현 방식의 이해</a:t>
            </a:r>
            <a:endParaRPr lang="ko-KR" altLang="en-US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355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68366" y="244313"/>
              <a:ext cx="3395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2-1 “Hello, World!” </a:t>
              </a:r>
              <a:r>
                <a:rPr lang="ko-KR" altLang="en-US" dirty="0" smtClean="0"/>
                <a:t>들여다보기</a:t>
              </a:r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07579" y="2630229"/>
            <a:ext cx="44630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C </a:t>
            </a:r>
            <a:r>
              <a:rPr lang="ko-KR" altLang="en-US" dirty="0" smtClean="0"/>
              <a:t>언어의 함수 특성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입력과 출력 존재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순차적으로 실행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함수의 기능을 정의하는 몸체 부분 존재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0978" y="1347220"/>
            <a:ext cx="6606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함수 호출과 인자 전달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인자 전달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x</a:t>
            </a:r>
            <a:r>
              <a:rPr lang="ko-KR" altLang="en-US" dirty="0" smtClean="0"/>
              <a:t>를 전달하는 행위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함수 호출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인자를 전달하면서 함수의 실행을 요구하는 행위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530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4-1 </a:t>
              </a:r>
              <a:r>
                <a:rPr lang="ko-KR" altLang="en-US" dirty="0" smtClean="0"/>
                <a:t>컴퓨터의 데이터 표현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6179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진법에 대한 이해</a:t>
            </a:r>
            <a:endParaRPr lang="en-US" altLang="ko-KR" dirty="0" smtClean="0"/>
          </a:p>
          <a:p>
            <a:r>
              <a:rPr lang="en-US" altLang="ko-KR" dirty="0" smtClean="0"/>
              <a:t>-n </a:t>
            </a:r>
            <a:r>
              <a:rPr lang="ko-KR" altLang="en-US" dirty="0" smtClean="0"/>
              <a:t>진수 표현 방식 </a:t>
            </a:r>
            <a:r>
              <a:rPr lang="en-US" altLang="ko-KR" dirty="0" smtClean="0"/>
              <a:t>: n</a:t>
            </a:r>
            <a:r>
              <a:rPr lang="ko-KR" altLang="en-US" dirty="0" smtClean="0"/>
              <a:t>개의 문자를 이용해서 데이터를 표현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2699061" y="3171927"/>
            <a:ext cx="6035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0 1 2 3 4 5 6 7 8 9 a b c d e f</a:t>
            </a:r>
            <a:endParaRPr lang="en-US" altLang="ko-KR" sz="3200" b="1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769704" y="3949148"/>
            <a:ext cx="530087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841152" y="5963479"/>
            <a:ext cx="575144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2769703" y="4926729"/>
            <a:ext cx="370173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2769703" y="3545423"/>
            <a:ext cx="1" cy="2762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734688" y="3464314"/>
            <a:ext cx="0" cy="273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4577" y="3730008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진수 표현 범위</a:t>
            </a:r>
            <a:endParaRPr lang="en-US" altLang="ko-KR" dirty="0"/>
          </a:p>
        </p:txBody>
      </p:sp>
      <p:sp>
        <p:nvSpPr>
          <p:cNvPr id="22" name="TextBox 21"/>
          <p:cNvSpPr txBox="1"/>
          <p:nvPr/>
        </p:nvSpPr>
        <p:spPr>
          <a:xfrm>
            <a:off x="817174" y="4693044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진수 표현 범위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747941" y="5701340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16</a:t>
            </a:r>
            <a:r>
              <a:rPr lang="ko-KR" altLang="en-US" dirty="0" smtClean="0"/>
              <a:t>진수 표현 범위</a:t>
            </a:r>
            <a:endParaRPr lang="en-US" altLang="ko-KR" dirty="0"/>
          </a:p>
        </p:txBody>
      </p:sp>
      <p:sp>
        <p:nvSpPr>
          <p:cNvPr id="24" name="TextBox 23"/>
          <p:cNvSpPr txBox="1"/>
          <p:nvPr/>
        </p:nvSpPr>
        <p:spPr>
          <a:xfrm>
            <a:off x="4975385" y="2727607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15</a:t>
            </a:r>
            <a:r>
              <a:rPr lang="ko-KR" altLang="en-US" dirty="0" smtClean="0"/>
              <a:t>까지 표현이 가능</a:t>
            </a:r>
            <a:endParaRPr lang="en-US" altLang="ko-KR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0529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4-1 </a:t>
              </a:r>
              <a:r>
                <a:rPr lang="ko-KR" altLang="en-US" dirty="0" smtClean="0"/>
                <a:t>컴퓨터의 데이터 표현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5282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2</a:t>
            </a:r>
            <a:r>
              <a:rPr lang="ko-KR" altLang="en-US" dirty="0" smtClean="0"/>
              <a:t>진수와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진수</a:t>
            </a:r>
            <a:endParaRPr lang="en-US" altLang="ko-KR" dirty="0" smtClean="0"/>
          </a:p>
          <a:p>
            <a:r>
              <a:rPr lang="en-US" altLang="ko-KR" dirty="0" smtClean="0"/>
              <a:t>- 10 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: 0~9</a:t>
            </a:r>
            <a:r>
              <a:rPr lang="ko-KR" altLang="en-US" dirty="0" smtClean="0"/>
              <a:t>를 이용한 데이터 표현</a:t>
            </a:r>
            <a:endParaRPr lang="en-US" altLang="ko-KR" dirty="0" smtClean="0"/>
          </a:p>
          <a:p>
            <a:r>
              <a:rPr lang="en-US" altLang="ko-KR" dirty="0" smtClean="0"/>
              <a:t>- 2 </a:t>
            </a:r>
            <a:r>
              <a:rPr lang="ko-KR" altLang="en-US" dirty="0" smtClean="0"/>
              <a:t>진 수 </a:t>
            </a:r>
            <a:r>
              <a:rPr lang="en-US" altLang="ko-KR" dirty="0" smtClean="0"/>
              <a:t>: 0</a:t>
            </a:r>
            <a:r>
              <a:rPr lang="ko-KR" altLang="en-US" dirty="0" smtClean="0"/>
              <a:t>과</a:t>
            </a:r>
            <a:r>
              <a:rPr lang="en-US" altLang="ko-KR" dirty="0" smtClean="0"/>
              <a:t>`</a:t>
            </a:r>
            <a:r>
              <a:rPr lang="ko-KR" altLang="en-US" dirty="0" smtClean="0"/>
              <a:t>을 이용한 데이터 표현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컴퓨터는 내부적으로 모든 데이터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진수로 처리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4317876" y="3477523"/>
            <a:ext cx="8098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0</a:t>
            </a:r>
          </a:p>
          <a:p>
            <a:r>
              <a:rPr lang="en-US" altLang="ko-KR" sz="2800" b="1" dirty="0" smtClean="0"/>
              <a:t>1</a:t>
            </a:r>
          </a:p>
          <a:p>
            <a:r>
              <a:rPr lang="en-US" altLang="ko-KR" sz="2800" b="1" dirty="0" smtClean="0"/>
              <a:t>10</a:t>
            </a:r>
          </a:p>
          <a:p>
            <a:r>
              <a:rPr lang="en-US" altLang="ko-KR" sz="2800" b="1" dirty="0" smtClean="0"/>
              <a:t>11</a:t>
            </a:r>
          </a:p>
          <a:p>
            <a:r>
              <a:rPr lang="en-US" altLang="ko-KR" sz="2800" b="1" dirty="0" smtClean="0"/>
              <a:t>100</a:t>
            </a:r>
          </a:p>
          <a:p>
            <a:r>
              <a:rPr lang="en-US" altLang="ko-KR" sz="2800" b="1" dirty="0" smtClean="0"/>
              <a:t>101</a:t>
            </a:r>
            <a:endParaRPr lang="en-US" altLang="ko-KR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506665" y="3477523"/>
            <a:ext cx="3930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0</a:t>
            </a:r>
          </a:p>
          <a:p>
            <a:r>
              <a:rPr lang="en-US" altLang="ko-KR" sz="2800" b="1" dirty="0" smtClean="0"/>
              <a:t>1</a:t>
            </a:r>
          </a:p>
          <a:p>
            <a:r>
              <a:rPr lang="en-US" altLang="ko-KR" sz="2800" b="1" dirty="0" smtClean="0"/>
              <a:t>2</a:t>
            </a:r>
          </a:p>
          <a:p>
            <a:r>
              <a:rPr lang="en-US" altLang="ko-KR" sz="2800" b="1" dirty="0" smtClean="0"/>
              <a:t>3</a:t>
            </a:r>
          </a:p>
          <a:p>
            <a:r>
              <a:rPr lang="en-US" altLang="ko-KR" sz="2800" b="1" dirty="0" smtClean="0"/>
              <a:t>4</a:t>
            </a:r>
          </a:p>
          <a:p>
            <a:r>
              <a:rPr lang="en-US" altLang="ko-KR" sz="2800" b="1" dirty="0" smtClean="0"/>
              <a:t>5</a:t>
            </a:r>
          </a:p>
          <a:p>
            <a:endParaRPr lang="en-US" altLang="ko-KR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25860" y="302468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</a:t>
            </a:r>
            <a:r>
              <a:rPr lang="ko-KR" altLang="en-US" dirty="0" smtClean="0"/>
              <a:t>진수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79640" y="3036812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진수</a:t>
            </a:r>
            <a:endParaRPr lang="en-US" altLang="ko-KR" dirty="0" smtClean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1703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4-1 </a:t>
              </a:r>
              <a:r>
                <a:rPr lang="ko-KR" altLang="en-US" dirty="0" smtClean="0"/>
                <a:t>컴퓨터의 데이터 표현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6290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16 </a:t>
            </a:r>
            <a:r>
              <a:rPr lang="ko-KR" altLang="en-US" dirty="0" smtClean="0"/>
              <a:t>진수와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진수</a:t>
            </a:r>
            <a:endParaRPr lang="en-US" altLang="ko-KR" dirty="0" smtClean="0"/>
          </a:p>
          <a:p>
            <a:r>
              <a:rPr lang="en-US" altLang="ko-KR" dirty="0" smtClean="0"/>
              <a:t>- 16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: 0~9 , a ,a b, c , d, e , f </a:t>
            </a:r>
            <a:r>
              <a:rPr lang="ko-KR" altLang="en-US" dirty="0" smtClean="0"/>
              <a:t>를 이용한 데이터의 표현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4317876" y="2775159"/>
            <a:ext cx="60144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9</a:t>
            </a:r>
          </a:p>
          <a:p>
            <a:r>
              <a:rPr lang="en-US" altLang="ko-KR" sz="2800" b="1" dirty="0" smtClean="0"/>
              <a:t>10</a:t>
            </a:r>
          </a:p>
          <a:p>
            <a:r>
              <a:rPr lang="en-US" altLang="ko-KR" sz="2800" b="1" dirty="0" smtClean="0"/>
              <a:t>11</a:t>
            </a:r>
          </a:p>
          <a:p>
            <a:r>
              <a:rPr lang="en-US" altLang="ko-KR" sz="2800" b="1" dirty="0" smtClean="0"/>
              <a:t>12</a:t>
            </a:r>
          </a:p>
          <a:p>
            <a:r>
              <a:rPr lang="en-US" altLang="ko-KR" sz="2800" b="1" dirty="0" smtClean="0"/>
              <a:t>13</a:t>
            </a:r>
          </a:p>
          <a:p>
            <a:r>
              <a:rPr lang="en-US" altLang="ko-KR" sz="2800" b="1" dirty="0" smtClean="0"/>
              <a:t>14</a:t>
            </a:r>
          </a:p>
          <a:p>
            <a:r>
              <a:rPr lang="en-US" altLang="ko-KR" sz="2800" b="1" dirty="0" smtClean="0"/>
              <a:t>15</a:t>
            </a:r>
          </a:p>
          <a:p>
            <a:r>
              <a:rPr lang="en-US" altLang="ko-KR" sz="2800" b="1" dirty="0" smtClean="0"/>
              <a:t>16</a:t>
            </a:r>
          </a:p>
          <a:p>
            <a:r>
              <a:rPr lang="en-US" altLang="ko-KR" sz="2800" b="1" dirty="0" smtClean="0"/>
              <a:t>17</a:t>
            </a:r>
            <a:endParaRPr lang="en-US" altLang="ko-KR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506665" y="2775159"/>
            <a:ext cx="60144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9</a:t>
            </a:r>
          </a:p>
          <a:p>
            <a:r>
              <a:rPr lang="en-US" altLang="ko-KR" sz="2800" b="1" dirty="0" smtClean="0"/>
              <a:t>a</a:t>
            </a:r>
          </a:p>
          <a:p>
            <a:r>
              <a:rPr lang="en-US" altLang="ko-KR" sz="2800" b="1" dirty="0" smtClean="0"/>
              <a:t>b</a:t>
            </a:r>
          </a:p>
          <a:p>
            <a:r>
              <a:rPr lang="en-US" altLang="ko-KR" sz="2800" b="1" dirty="0" smtClean="0"/>
              <a:t>c</a:t>
            </a:r>
          </a:p>
          <a:p>
            <a:r>
              <a:rPr lang="en-US" altLang="ko-KR" sz="2800" b="1" dirty="0" smtClean="0"/>
              <a:t>d</a:t>
            </a:r>
          </a:p>
          <a:p>
            <a:r>
              <a:rPr lang="en-US" altLang="ko-KR" sz="2800" b="1" dirty="0" smtClean="0"/>
              <a:t>e</a:t>
            </a:r>
          </a:p>
          <a:p>
            <a:r>
              <a:rPr lang="en-US" altLang="ko-KR" sz="2800" b="1" dirty="0" smtClean="0"/>
              <a:t>f</a:t>
            </a:r>
          </a:p>
          <a:p>
            <a:r>
              <a:rPr lang="en-US" altLang="ko-KR" sz="2800" b="1" dirty="0" smtClean="0"/>
              <a:t>10</a:t>
            </a:r>
          </a:p>
          <a:p>
            <a:r>
              <a:rPr lang="en-US" altLang="ko-KR" sz="2800" b="1" dirty="0" smtClean="0"/>
              <a:t>11</a:t>
            </a:r>
            <a:endParaRPr lang="en-US" altLang="ko-KR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25860" y="2322317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진수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79640" y="233444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16</a:t>
            </a:r>
            <a:r>
              <a:rPr lang="ko-KR" altLang="en-US" dirty="0" smtClean="0"/>
              <a:t>진수</a:t>
            </a:r>
            <a:endParaRPr lang="en-US" altLang="ko-KR" dirty="0" smtClean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1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4-1 </a:t>
              </a:r>
              <a:r>
                <a:rPr lang="ko-KR" altLang="en-US" dirty="0" smtClean="0"/>
                <a:t>컴퓨터의 데이터 표현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6720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데이터의 표현 단위인 비트 와 바이트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비트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표현의 최소 단위 </a:t>
            </a:r>
            <a:r>
              <a:rPr lang="en-US" altLang="ko-KR" dirty="0" smtClean="0"/>
              <a:t>,2</a:t>
            </a:r>
            <a:r>
              <a:rPr lang="ko-KR" altLang="en-US" dirty="0" smtClean="0"/>
              <a:t>진수 값 하나</a:t>
            </a:r>
            <a:r>
              <a:rPr lang="en-US" altLang="ko-KR" dirty="0" smtClean="0"/>
              <a:t>(0 or 1)</a:t>
            </a:r>
            <a:r>
              <a:rPr lang="ko-KR" altLang="en-US" dirty="0" smtClean="0"/>
              <a:t>을 저장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바이트 </a:t>
            </a:r>
            <a:r>
              <a:rPr lang="en-US" altLang="ko-KR" dirty="0" smtClean="0"/>
              <a:t>: 8</a:t>
            </a:r>
            <a:r>
              <a:rPr lang="ko-KR" altLang="en-US" dirty="0" smtClean="0"/>
              <a:t>비트 </a:t>
            </a:r>
            <a:r>
              <a:rPr lang="en-US" altLang="ko-KR" dirty="0" smtClean="0"/>
              <a:t>==1</a:t>
            </a:r>
            <a:r>
              <a:rPr lang="ko-KR" altLang="en-US" dirty="0" smtClean="0"/>
              <a:t>바이트</a:t>
            </a:r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673213" y="4595424"/>
            <a:ext cx="1121218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1952" y="601196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</a:t>
            </a:r>
            <a:r>
              <a:rPr lang="ko-KR" altLang="en-US" dirty="0" smtClean="0"/>
              <a:t>비트</a:t>
            </a:r>
            <a:endParaRPr lang="en-US" altLang="ko-KR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73213" y="5084889"/>
            <a:ext cx="519477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31897" y="4669793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 smtClean="0"/>
              <a:t>바이트</a:t>
            </a:r>
            <a:endParaRPr lang="en-US" altLang="ko-KR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5841705" y="4715557"/>
            <a:ext cx="0" cy="1138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1885399" y="3946066"/>
            <a:ext cx="0" cy="190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354921" y="5411295"/>
            <a:ext cx="0" cy="1138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00679" y="5308387"/>
            <a:ext cx="11990641" cy="516835"/>
            <a:chOff x="-105242" y="5333463"/>
            <a:chExt cx="11990641" cy="516835"/>
          </a:xfrm>
        </p:grpSpPr>
        <p:sp>
          <p:nvSpPr>
            <p:cNvPr id="13" name="직사각형 12"/>
            <p:cNvSpPr/>
            <p:nvPr/>
          </p:nvSpPr>
          <p:spPr>
            <a:xfrm>
              <a:off x="1402616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56545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910474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664403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418332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172261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26190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680119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434048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187977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941906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695835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0449764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48687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203691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-105242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935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664724" y="980659"/>
            <a:ext cx="5946947" cy="516836"/>
            <a:chOff x="2820066" y="1775791"/>
            <a:chExt cx="5946947" cy="516836"/>
          </a:xfrm>
        </p:grpSpPr>
        <p:sp>
          <p:nvSpPr>
            <p:cNvPr id="2" name="직사각형 1"/>
            <p:cNvSpPr/>
            <p:nvPr/>
          </p:nvSpPr>
          <p:spPr>
            <a:xfrm>
              <a:off x="3572243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324420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076597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828774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580951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333128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085305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820066" y="1775791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664724" y="1593572"/>
            <a:ext cx="5946947" cy="516836"/>
            <a:chOff x="2820066" y="1775791"/>
            <a:chExt cx="5946947" cy="516836"/>
          </a:xfrm>
        </p:grpSpPr>
        <p:sp>
          <p:nvSpPr>
            <p:cNvPr id="12" name="직사각형 11"/>
            <p:cNvSpPr/>
            <p:nvPr/>
          </p:nvSpPr>
          <p:spPr>
            <a:xfrm>
              <a:off x="3572243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324420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076597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828774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580951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333128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085305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820066" y="1775791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664724" y="2819398"/>
            <a:ext cx="5946947" cy="516836"/>
            <a:chOff x="2820066" y="1775791"/>
            <a:chExt cx="5946947" cy="516836"/>
          </a:xfrm>
        </p:grpSpPr>
        <p:sp>
          <p:nvSpPr>
            <p:cNvPr id="21" name="직사각형 20"/>
            <p:cNvSpPr/>
            <p:nvPr/>
          </p:nvSpPr>
          <p:spPr>
            <a:xfrm>
              <a:off x="3572243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24420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076597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828774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580951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333128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085305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20066" y="1775791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664724" y="2206485"/>
            <a:ext cx="5946947" cy="516836"/>
            <a:chOff x="2820066" y="1775791"/>
            <a:chExt cx="5946947" cy="516836"/>
          </a:xfrm>
        </p:grpSpPr>
        <p:sp>
          <p:nvSpPr>
            <p:cNvPr id="30" name="직사각형 29"/>
            <p:cNvSpPr/>
            <p:nvPr/>
          </p:nvSpPr>
          <p:spPr>
            <a:xfrm>
              <a:off x="3572243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324420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076597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828774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580951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333128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8085305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820066" y="1775791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664724" y="3432311"/>
            <a:ext cx="5946947" cy="516836"/>
            <a:chOff x="2820066" y="1775791"/>
            <a:chExt cx="5946947" cy="516836"/>
          </a:xfrm>
        </p:grpSpPr>
        <p:sp>
          <p:nvSpPr>
            <p:cNvPr id="39" name="직사각형 38"/>
            <p:cNvSpPr/>
            <p:nvPr/>
          </p:nvSpPr>
          <p:spPr>
            <a:xfrm>
              <a:off x="3572243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324420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076597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828774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580951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7333128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085305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820066" y="1775791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647106" y="4353337"/>
            <a:ext cx="5946947" cy="516836"/>
            <a:chOff x="2820066" y="1775791"/>
            <a:chExt cx="5946947" cy="516836"/>
          </a:xfrm>
        </p:grpSpPr>
        <p:sp>
          <p:nvSpPr>
            <p:cNvPr id="48" name="직사각형 47"/>
            <p:cNvSpPr/>
            <p:nvPr/>
          </p:nvSpPr>
          <p:spPr>
            <a:xfrm>
              <a:off x="3572243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324420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076597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828774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580951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333128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8085305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820066" y="1775791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2647106" y="4962937"/>
            <a:ext cx="5946947" cy="516836"/>
            <a:chOff x="2820066" y="1775791"/>
            <a:chExt cx="5946947" cy="516836"/>
          </a:xfrm>
        </p:grpSpPr>
        <p:sp>
          <p:nvSpPr>
            <p:cNvPr id="57" name="직사각형 56"/>
            <p:cNvSpPr/>
            <p:nvPr/>
          </p:nvSpPr>
          <p:spPr>
            <a:xfrm>
              <a:off x="3572243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324420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076597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828774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580951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7333128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085305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820066" y="1775791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647106" y="5572537"/>
            <a:ext cx="5946947" cy="516836"/>
            <a:chOff x="2820066" y="1775791"/>
            <a:chExt cx="5946947" cy="516836"/>
          </a:xfrm>
        </p:grpSpPr>
        <p:sp>
          <p:nvSpPr>
            <p:cNvPr id="66" name="직사각형 65"/>
            <p:cNvSpPr/>
            <p:nvPr/>
          </p:nvSpPr>
          <p:spPr>
            <a:xfrm>
              <a:off x="3572243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24420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076597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5828774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580951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7333128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8085305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2820066" y="1775791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2647106" y="6182137"/>
            <a:ext cx="5946947" cy="516836"/>
            <a:chOff x="2820066" y="1775791"/>
            <a:chExt cx="5946947" cy="516836"/>
          </a:xfrm>
        </p:grpSpPr>
        <p:sp>
          <p:nvSpPr>
            <p:cNvPr id="75" name="직사각형 74"/>
            <p:cNvSpPr/>
            <p:nvPr/>
          </p:nvSpPr>
          <p:spPr>
            <a:xfrm>
              <a:off x="3572243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4324420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5076597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828774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6580951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7333128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8085305" y="177579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2820066" y="1775791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8798889" y="1092656"/>
            <a:ext cx="56457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2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4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8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16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32</a:t>
            </a:r>
          </a:p>
          <a:p>
            <a:endParaRPr lang="en-US" altLang="ko-KR" dirty="0"/>
          </a:p>
          <a:p>
            <a:r>
              <a:rPr lang="en-US" altLang="ko-KR" dirty="0" smtClean="0"/>
              <a:t>64</a:t>
            </a:r>
          </a:p>
          <a:p>
            <a:endParaRPr lang="en-US" altLang="ko-KR" dirty="0"/>
          </a:p>
          <a:p>
            <a:r>
              <a:rPr lang="en-US" altLang="ko-KR" dirty="0" smtClean="0"/>
              <a:t>128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55970" y="19430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00010101</a:t>
            </a:r>
            <a:endParaRPr lang="en-US" altLang="ko-KR" dirty="0"/>
          </a:p>
        </p:txBody>
      </p:sp>
      <p:grpSp>
        <p:nvGrpSpPr>
          <p:cNvPr id="85" name="그룹 84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86" name="직선 연결선 85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4-1 </a:t>
              </a:r>
              <a:r>
                <a:rPr lang="ko-KR" altLang="en-US" dirty="0" smtClean="0"/>
                <a:t>컴퓨터의 데이터 표현</a:t>
              </a:r>
              <a:endParaRPr lang="ko-KR" altLang="en-US" dirty="0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337724" y="2893149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16+4+1</a:t>
            </a:r>
            <a:endParaRPr lang="en-US" altLang="ko-KR" dirty="0"/>
          </a:p>
        </p:txBody>
      </p:sp>
      <p:sp>
        <p:nvSpPr>
          <p:cNvPr id="90" name="TextBox 89"/>
          <p:cNvSpPr txBox="1"/>
          <p:nvPr/>
        </p:nvSpPr>
        <p:spPr>
          <a:xfrm>
            <a:off x="580276" y="365096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21</a:t>
            </a:r>
            <a:endParaRPr lang="en-US" altLang="ko-KR" dirty="0"/>
          </a:p>
        </p:txBody>
      </p:sp>
      <p:sp>
        <p:nvSpPr>
          <p:cNvPr id="91" name="아래쪽 화살표 90"/>
          <p:cNvSpPr/>
          <p:nvPr/>
        </p:nvSpPr>
        <p:spPr>
          <a:xfrm>
            <a:off x="799246" y="2312381"/>
            <a:ext cx="164604" cy="4109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아래쪽 화살표 91"/>
          <p:cNvSpPr/>
          <p:nvPr/>
        </p:nvSpPr>
        <p:spPr>
          <a:xfrm>
            <a:off x="737717" y="3185571"/>
            <a:ext cx="164604" cy="4109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99424" y="1266190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의 배수로 증가</a:t>
            </a:r>
            <a:endParaRPr lang="en-US" altLang="ko-KR" dirty="0"/>
          </a:p>
        </p:txBody>
      </p:sp>
      <p:sp>
        <p:nvSpPr>
          <p:cNvPr id="94" name="슬라이드 번호 개체 틀 9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954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0978" y="1347220"/>
            <a:ext cx="43540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프로그램상에서의 </a:t>
            </a:r>
            <a:r>
              <a:rPr lang="en-US" altLang="ko-KR" dirty="0" smtClean="0"/>
              <a:t>8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, 16</a:t>
            </a:r>
            <a:r>
              <a:rPr lang="ko-KR" altLang="en-US" dirty="0" smtClean="0"/>
              <a:t>진수 표현</a:t>
            </a:r>
            <a:endParaRPr lang="en-US" altLang="ko-KR" dirty="0" smtClean="0"/>
          </a:p>
          <a:p>
            <a:r>
              <a:rPr lang="en-US" altLang="ko-KR" dirty="0" smtClean="0"/>
              <a:t>- 8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: 0</a:t>
            </a:r>
            <a:r>
              <a:rPr lang="ko-KR" altLang="en-US" dirty="0" smtClean="0"/>
              <a:t>으로 시작</a:t>
            </a:r>
            <a:endParaRPr lang="en-US" altLang="ko-KR" dirty="0" smtClean="0"/>
          </a:p>
          <a:p>
            <a:r>
              <a:rPr lang="en-US" altLang="ko-KR" dirty="0" smtClean="0"/>
              <a:t>- 16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: 0x</a:t>
            </a:r>
            <a:r>
              <a:rPr lang="ko-KR" altLang="en-US" dirty="0" smtClean="0"/>
              <a:t>로 시작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예제 </a:t>
            </a:r>
            <a:r>
              <a:rPr lang="en-US" altLang="ko-KR" dirty="0" err="1" smtClean="0"/>
              <a:t>notation.c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4-1 </a:t>
              </a:r>
              <a:r>
                <a:rPr lang="ko-KR" altLang="en-US" dirty="0" smtClean="0"/>
                <a:t>컴퓨터의 데이터 표현</a:t>
              </a:r>
              <a:endParaRPr lang="ko-KR" altLang="en-US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06791" y="4306957"/>
            <a:ext cx="6046083" cy="2449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dirty="0" smtClean="0">
                <a:solidFill>
                  <a:schemeClr val="tx1"/>
                </a:solidFill>
              </a:rPr>
              <a:t> a =10;			// 10 </a:t>
            </a:r>
            <a:r>
              <a:rPr lang="ko-KR" altLang="en-US" sz="1400" dirty="0" smtClean="0">
                <a:solidFill>
                  <a:schemeClr val="tx1"/>
                </a:solidFill>
              </a:rPr>
              <a:t>진수 아무런 표시도 없으므로</a:t>
            </a:r>
            <a:r>
              <a:rPr lang="en-US" altLang="ko-KR" sz="1400" dirty="0" smtClean="0">
                <a:solidFill>
                  <a:schemeClr val="tx1"/>
                </a:solidFill>
              </a:rPr>
              <a:t>...</a:t>
            </a: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dirty="0" smtClean="0">
                <a:solidFill>
                  <a:schemeClr val="tx1"/>
                </a:solidFill>
              </a:rPr>
              <a:t> b = 0xa;		// 16</a:t>
            </a:r>
            <a:r>
              <a:rPr lang="ko-KR" altLang="en-US" sz="1400" dirty="0" smtClean="0">
                <a:solidFill>
                  <a:schemeClr val="tx1"/>
                </a:solidFill>
              </a:rPr>
              <a:t>진수 </a:t>
            </a:r>
            <a:r>
              <a:rPr lang="en-US" altLang="ko-KR" sz="1400" dirty="0" smtClean="0">
                <a:solidFill>
                  <a:schemeClr val="tx1"/>
                </a:solidFill>
              </a:rPr>
              <a:t>0x</a:t>
            </a:r>
            <a:r>
              <a:rPr lang="ko-KR" altLang="en-US" sz="1400" dirty="0" smtClean="0">
                <a:solidFill>
                  <a:schemeClr val="tx1"/>
                </a:solidFill>
              </a:rPr>
              <a:t>로 시작하므로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dirty="0" smtClean="0">
                <a:solidFill>
                  <a:schemeClr val="tx1"/>
                </a:solidFill>
              </a:rPr>
              <a:t> c = 012;		// 8</a:t>
            </a:r>
            <a:r>
              <a:rPr lang="ko-KR" altLang="en-US" sz="1400" dirty="0" smtClean="0">
                <a:solidFill>
                  <a:schemeClr val="tx1"/>
                </a:solidFill>
              </a:rPr>
              <a:t>진수 </a:t>
            </a:r>
            <a:r>
              <a:rPr lang="en-US" altLang="ko-KR" sz="1400" dirty="0" smtClean="0">
                <a:solidFill>
                  <a:schemeClr val="tx1"/>
                </a:solidFill>
              </a:rPr>
              <a:t>0</a:t>
            </a:r>
            <a:r>
              <a:rPr lang="ko-KR" altLang="en-US" sz="1400" dirty="0" smtClean="0">
                <a:solidFill>
                  <a:schemeClr val="tx1"/>
                </a:solidFill>
              </a:rPr>
              <a:t>으로 시작하므로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6509" y="3944647"/>
            <a:ext cx="479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컴퓨터는 내부적으로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진수로 저장을 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6596491" y="3253805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r>
              <a:rPr lang="ko-KR" altLang="en-US" dirty="0" smtClean="0"/>
              <a:t>으로 시작하면 </a:t>
            </a:r>
            <a:r>
              <a:rPr lang="en-US" altLang="ko-KR" dirty="0" smtClean="0"/>
              <a:t>8</a:t>
            </a:r>
            <a:r>
              <a:rPr lang="ko-KR" altLang="en-US" dirty="0" smtClean="0"/>
              <a:t>진수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6652592" y="4313979"/>
            <a:ext cx="382188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   == </a:t>
            </a:r>
            <a:r>
              <a:rPr lang="ko-KR" altLang="en-US" sz="2800" b="1" dirty="0" smtClean="0"/>
              <a:t>그냥 </a:t>
            </a:r>
            <a:r>
              <a:rPr lang="en-US" altLang="ko-KR" sz="2800" b="1" dirty="0" smtClean="0"/>
              <a:t>10</a:t>
            </a:r>
            <a:r>
              <a:rPr lang="ko-KR" altLang="en-US" sz="2800" b="1" dirty="0" smtClean="0"/>
              <a:t>진수</a:t>
            </a:r>
            <a:endParaRPr lang="en-US" altLang="ko-KR" sz="2800" b="1" dirty="0" smtClean="0"/>
          </a:p>
          <a:p>
            <a:endParaRPr lang="en-US" altLang="ko-KR" sz="2800" b="1" dirty="0"/>
          </a:p>
          <a:p>
            <a:r>
              <a:rPr lang="en-US" altLang="ko-KR" sz="2800" b="1" dirty="0" smtClean="0"/>
              <a:t>0x  == 16</a:t>
            </a:r>
            <a:r>
              <a:rPr lang="ko-KR" altLang="en-US" sz="2800" b="1" dirty="0" smtClean="0"/>
              <a:t>진수 표현법</a:t>
            </a:r>
            <a:endParaRPr lang="en-US" altLang="ko-KR" sz="2800" b="1" dirty="0" smtClean="0"/>
          </a:p>
          <a:p>
            <a:endParaRPr lang="en-US" altLang="ko-KR" sz="2800" b="1" dirty="0"/>
          </a:p>
          <a:p>
            <a:r>
              <a:rPr lang="en-US" altLang="ko-KR" sz="2800" b="1" dirty="0" smtClean="0"/>
              <a:t>0   =  8</a:t>
            </a:r>
            <a:r>
              <a:rPr lang="ko-KR" altLang="en-US" sz="2800" b="1" dirty="0" smtClean="0"/>
              <a:t>진수 표현법</a:t>
            </a:r>
            <a:endParaRPr lang="en-US" altLang="ko-KR" sz="2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6933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4-1 </a:t>
              </a:r>
              <a:r>
                <a:rPr lang="ko-KR" altLang="en-US" dirty="0" smtClean="0"/>
                <a:t>컴퓨터의 데이터 표현</a:t>
              </a:r>
              <a:endParaRPr lang="ko-KR" altLang="en-US" dirty="0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-7740" y="1948536"/>
            <a:ext cx="6046083" cy="4925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#include &lt;</a:t>
            </a:r>
            <a:r>
              <a:rPr lang="en-US" altLang="ko-KR" sz="1400" dirty="0" err="1">
                <a:solidFill>
                  <a:schemeClr val="tx1"/>
                </a:solidFill>
              </a:rPr>
              <a:t>stdio.h</a:t>
            </a:r>
            <a:r>
              <a:rPr lang="en-US" altLang="ko-KR" sz="1400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 err="1">
                <a:solidFill>
                  <a:schemeClr val="tx1"/>
                </a:solidFill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dirty="0" err="1">
                <a:solidFill>
                  <a:schemeClr val="tx1"/>
                </a:solidFill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</a:rPr>
              <a:t> a=0xa7;</a:t>
            </a:r>
          </a:p>
          <a:p>
            <a:r>
              <a:rPr lang="en-US" altLang="ko-KR" sz="1400" dirty="0" err="1">
                <a:solidFill>
                  <a:schemeClr val="tx1"/>
                </a:solidFill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</a:rPr>
              <a:t> b=0x43;</a:t>
            </a:r>
          </a:p>
          <a:p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 err="1">
                <a:solidFill>
                  <a:schemeClr val="tx1"/>
                </a:solidFill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</a:rPr>
              <a:t> c = 032;</a:t>
            </a:r>
          </a:p>
          <a:p>
            <a:r>
              <a:rPr lang="en-US" altLang="ko-KR" sz="1400" dirty="0" err="1">
                <a:solidFill>
                  <a:schemeClr val="tx1"/>
                </a:solidFill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</a:rPr>
              <a:t> d = 024;</a:t>
            </a:r>
          </a:p>
          <a:p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 err="1">
                <a:solidFill>
                  <a:schemeClr val="tx1"/>
                </a:solidFill>
              </a:rPr>
              <a:t>printf</a:t>
            </a:r>
            <a:r>
              <a:rPr lang="en-US" altLang="ko-KR" sz="1400" dirty="0">
                <a:solidFill>
                  <a:schemeClr val="tx1"/>
                </a:solidFill>
              </a:rPr>
              <a:t>("16</a:t>
            </a:r>
            <a:r>
              <a:rPr lang="ko-KR" altLang="en-US" sz="1400" dirty="0">
                <a:solidFill>
                  <a:schemeClr val="tx1"/>
                </a:solidFill>
              </a:rPr>
              <a:t>진수 </a:t>
            </a:r>
            <a:r>
              <a:rPr lang="en-US" altLang="ko-KR" sz="1400" dirty="0">
                <a:solidFill>
                  <a:schemeClr val="tx1"/>
                </a:solidFill>
              </a:rPr>
              <a:t>0xa7 : %d \n", a);</a:t>
            </a:r>
          </a:p>
          <a:p>
            <a:r>
              <a:rPr lang="en-US" altLang="ko-KR" sz="1400" dirty="0" err="1">
                <a:solidFill>
                  <a:schemeClr val="tx1"/>
                </a:solidFill>
              </a:rPr>
              <a:t>printf</a:t>
            </a:r>
            <a:r>
              <a:rPr lang="en-US" altLang="ko-KR" sz="1400" dirty="0">
                <a:solidFill>
                  <a:schemeClr val="tx1"/>
                </a:solidFill>
              </a:rPr>
              <a:t>("16</a:t>
            </a:r>
            <a:r>
              <a:rPr lang="ko-KR" altLang="en-US" sz="1400" dirty="0">
                <a:solidFill>
                  <a:schemeClr val="tx1"/>
                </a:solidFill>
              </a:rPr>
              <a:t>진수 </a:t>
            </a:r>
            <a:r>
              <a:rPr lang="en-US" altLang="ko-KR" sz="1400" dirty="0">
                <a:solidFill>
                  <a:schemeClr val="tx1"/>
                </a:solidFill>
              </a:rPr>
              <a:t>0x43 : %d \n", b);</a:t>
            </a:r>
          </a:p>
          <a:p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 err="1">
                <a:solidFill>
                  <a:schemeClr val="tx1"/>
                </a:solidFill>
              </a:rPr>
              <a:t>printf</a:t>
            </a:r>
            <a:r>
              <a:rPr lang="en-US" altLang="ko-KR" sz="1400" dirty="0">
                <a:solidFill>
                  <a:schemeClr val="tx1"/>
                </a:solidFill>
              </a:rPr>
              <a:t>("8</a:t>
            </a:r>
            <a:r>
              <a:rPr lang="ko-KR" altLang="en-US" sz="1400" dirty="0">
                <a:solidFill>
                  <a:schemeClr val="tx1"/>
                </a:solidFill>
              </a:rPr>
              <a:t>진수 </a:t>
            </a:r>
            <a:r>
              <a:rPr lang="en-US" altLang="ko-KR" sz="1400" dirty="0">
                <a:solidFill>
                  <a:schemeClr val="tx1"/>
                </a:solidFill>
              </a:rPr>
              <a:t>032 : %d \n", c);</a:t>
            </a:r>
          </a:p>
          <a:p>
            <a:r>
              <a:rPr lang="en-US" altLang="ko-KR" sz="1400" dirty="0" err="1">
                <a:solidFill>
                  <a:schemeClr val="tx1"/>
                </a:solidFill>
              </a:rPr>
              <a:t>printf</a:t>
            </a:r>
            <a:r>
              <a:rPr lang="en-US" altLang="ko-KR" sz="1400" dirty="0">
                <a:solidFill>
                  <a:schemeClr val="tx1"/>
                </a:solidFill>
              </a:rPr>
              <a:t>("8</a:t>
            </a:r>
            <a:r>
              <a:rPr lang="ko-KR" altLang="en-US" sz="1400" dirty="0">
                <a:solidFill>
                  <a:schemeClr val="tx1"/>
                </a:solidFill>
              </a:rPr>
              <a:t>진수 </a:t>
            </a:r>
            <a:r>
              <a:rPr lang="en-US" altLang="ko-KR" sz="1400" dirty="0">
                <a:solidFill>
                  <a:schemeClr val="tx1"/>
                </a:solidFill>
              </a:rPr>
              <a:t>024 : %d \n", d);</a:t>
            </a:r>
          </a:p>
          <a:p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pt-BR" altLang="ko-KR" sz="1400" dirty="0">
                <a:solidFill>
                  <a:schemeClr val="tx1"/>
                </a:solidFill>
              </a:rPr>
              <a:t>printf("a-b=%d \n", a-b);</a:t>
            </a:r>
          </a:p>
          <a:p>
            <a:r>
              <a:rPr lang="pt-BR" altLang="ko-KR" sz="1400" dirty="0">
                <a:solidFill>
                  <a:schemeClr val="tx1"/>
                </a:solidFill>
              </a:rPr>
              <a:t>printf("c+d=%d \n", c+d);</a:t>
            </a:r>
          </a:p>
          <a:p>
            <a:r>
              <a:rPr lang="pt-BR" altLang="ko-KR" sz="1400" dirty="0">
                <a:solidFill>
                  <a:schemeClr val="tx1"/>
                </a:solidFill>
              </a:rPr>
              <a:t>printf("b*c=%d \n", b*c);</a:t>
            </a:r>
          </a:p>
          <a:p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return 0;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}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525" y="4562899"/>
            <a:ext cx="3419475" cy="2257425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006161"/>
              </p:ext>
            </p:extLst>
          </p:nvPr>
        </p:nvGraphicFramePr>
        <p:xfrm>
          <a:off x="5936560" y="2762250"/>
          <a:ext cx="2743200" cy="4095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</a:rPr>
                        <a:t>진수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</a:rPr>
                        <a:t>진수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16</a:t>
                      </a:r>
                      <a:r>
                        <a:rPr lang="ko-KR" altLang="en-US" sz="1000" u="none" strike="noStrike" dirty="0">
                          <a:effectLst/>
                        </a:rPr>
                        <a:t>진수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r>
                        <a:rPr lang="ko-KR" altLang="en-US" sz="1000" u="none" strike="noStrike">
                          <a:effectLst/>
                        </a:rPr>
                        <a:t>진수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0000 0000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0000 0001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0000 0010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0000 0011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106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0000 0100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0000 0101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0000 0110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0000 0111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0000 1000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0000 1001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0000 1010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0xa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0000 1011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0xb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0000 1100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0xc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0000 1101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0xd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0000 1110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0000 1111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0001 0000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0001 0001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647894" y="428979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16</a:t>
            </a:r>
            <a:r>
              <a:rPr lang="ko-KR" altLang="en-US" dirty="0" smtClean="0"/>
              <a:t>진수</a:t>
            </a:r>
            <a:endParaRPr lang="en-US" altLang="ko-KR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00679" y="1320409"/>
            <a:ext cx="11990641" cy="516835"/>
            <a:chOff x="-105242" y="5333463"/>
            <a:chExt cx="11990641" cy="516835"/>
          </a:xfrm>
        </p:grpSpPr>
        <p:sp>
          <p:nvSpPr>
            <p:cNvPr id="21" name="직사각형 20"/>
            <p:cNvSpPr/>
            <p:nvPr/>
          </p:nvSpPr>
          <p:spPr>
            <a:xfrm>
              <a:off x="1402616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156545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910474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664403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418332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172261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926190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680119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434048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8187977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8941906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695835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9764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48687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1203691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-105242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095586" y="2096784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16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= a7 / </a:t>
            </a:r>
            <a:r>
              <a:rPr lang="ko-KR" altLang="en-US" dirty="0" smtClean="0"/>
              <a:t>함수 표현은 </a:t>
            </a:r>
            <a:r>
              <a:rPr lang="en-US" altLang="ko-KR" dirty="0" smtClean="0"/>
              <a:t>0xa7</a:t>
            </a:r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285909" y="862108"/>
            <a:ext cx="11620209" cy="369332"/>
            <a:chOff x="285909" y="862108"/>
            <a:chExt cx="11620209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1594814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en-US" altLang="ko-KR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40887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</a:t>
              </a:r>
              <a:endParaRPr lang="en-US" altLang="ko-KR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086960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</a:t>
              </a:r>
              <a:endParaRPr lang="en-US" altLang="ko-KR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333033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en-US" altLang="ko-KR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579106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en-US" altLang="ko-KR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825179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en-US" altLang="ko-KR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071252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en-US" altLang="ko-KR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317325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en-US" altLang="ko-KR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563398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en-US" altLang="ko-KR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809471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en-US" altLang="ko-KR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55544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en-US" altLang="ko-KR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01617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en-US" altLang="ko-KR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547690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en-US" altLang="ko-KR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793763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en-US" altLang="ko-KR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39836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en-US" altLang="ko-KR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5909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en-US" altLang="ko-KR" dirty="0"/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416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4-1 </a:t>
              </a:r>
              <a:r>
                <a:rPr lang="ko-KR" altLang="en-US" dirty="0" smtClean="0"/>
                <a:t>컴퓨터의 데이터 표현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01359" y="3184138"/>
            <a:ext cx="11990641" cy="516835"/>
            <a:chOff x="-105242" y="5333463"/>
            <a:chExt cx="11990641" cy="516835"/>
          </a:xfrm>
        </p:grpSpPr>
        <p:sp>
          <p:nvSpPr>
            <p:cNvPr id="7" name="직사각형 6"/>
            <p:cNvSpPr/>
            <p:nvPr/>
          </p:nvSpPr>
          <p:spPr>
            <a:xfrm>
              <a:off x="1402616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156545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910474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64403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431498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9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172261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8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926190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680119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6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434048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187977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941906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695835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0449764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48687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203691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-105242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f</a:t>
              </a:r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28263" y="3863167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16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= a7 / </a:t>
            </a:r>
            <a:r>
              <a:rPr lang="ko-KR" altLang="en-US" dirty="0" smtClean="0"/>
              <a:t>함수 표현은 </a:t>
            </a:r>
            <a:r>
              <a:rPr lang="en-US" altLang="ko-KR" dirty="0" smtClean="0"/>
              <a:t>0xa7</a:t>
            </a:r>
            <a:endParaRPr lang="en-US" altLang="ko-KR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86589" y="2725837"/>
            <a:ext cx="11620209" cy="369332"/>
            <a:chOff x="285909" y="862108"/>
            <a:chExt cx="11620209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1594814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</a:t>
              </a:r>
              <a:endParaRPr lang="en-US" altLang="ko-KR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840887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</a:t>
              </a:r>
              <a:endParaRPr lang="en-US" altLang="ko-KR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086960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</a:t>
              </a:r>
              <a:endParaRPr lang="en-US" altLang="ko-KR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333033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</a:t>
              </a:r>
              <a:endParaRPr lang="en-US" altLang="ko-KR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579106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</a:t>
              </a:r>
              <a:endParaRPr lang="en-US" altLang="ko-KR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825179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</a:t>
              </a:r>
              <a:endParaRPr lang="en-US" altLang="ko-KR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71252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6</a:t>
              </a:r>
              <a:endParaRPr lang="en-US" altLang="ko-KR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17325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</a:t>
              </a:r>
              <a:endParaRPr lang="en-US" altLang="ko-KR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563398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8</a:t>
              </a:r>
              <a:endParaRPr lang="en-US" altLang="ko-KR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09471" y="8621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9</a:t>
              </a:r>
              <a:endParaRPr lang="en-US" altLang="ko-KR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55544" y="86210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10</a:t>
              </a:r>
              <a:endParaRPr lang="en-US" altLang="ko-KR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01617" y="86210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11</a:t>
              </a:r>
              <a:endParaRPr lang="en-US" altLang="ko-KR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547690" y="86210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12</a:t>
              </a:r>
              <a:endParaRPr lang="en-US" altLang="ko-KR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93763" y="86210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13</a:t>
              </a:r>
              <a:endParaRPr lang="en-US" altLang="ko-KR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39836" y="86210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14</a:t>
              </a:r>
              <a:endParaRPr lang="en-US" altLang="ko-KR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5909" y="86210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15</a:t>
              </a:r>
              <a:endParaRPr lang="en-US" altLang="ko-KR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488192" y="4402345"/>
            <a:ext cx="981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0x = 16</a:t>
            </a:r>
            <a:r>
              <a:rPr lang="ko-KR" altLang="en-US" dirty="0" smtClean="0"/>
              <a:t>진수로 표현해라  </a:t>
            </a:r>
            <a:r>
              <a:rPr lang="en-US" altLang="ko-KR" dirty="0" smtClean="0"/>
              <a:t>a7</a:t>
            </a:r>
            <a:r>
              <a:rPr lang="ko-KR" altLang="en-US" dirty="0" smtClean="0"/>
              <a:t>은  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두번째니가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승 </a:t>
            </a:r>
            <a:r>
              <a:rPr lang="en-US" altLang="ko-KR" dirty="0" smtClean="0"/>
              <a:t>+ 7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첫번째</a:t>
            </a:r>
            <a:r>
              <a:rPr lang="en-US" altLang="ko-KR" dirty="0" smtClean="0"/>
              <a:t>1</a:t>
            </a:r>
            <a:r>
              <a:rPr lang="ko-KR" altLang="en-US" dirty="0" smtClean="0"/>
              <a:t>승 </a:t>
            </a:r>
            <a:r>
              <a:rPr lang="en-US" altLang="ko-KR" dirty="0" smtClean="0"/>
              <a:t>7*1 = 160+7 = 167</a:t>
            </a:r>
            <a:endParaRPr lang="en-US" altLang="ko-KR" dirty="0"/>
          </a:p>
        </p:txBody>
      </p:sp>
      <p:sp>
        <p:nvSpPr>
          <p:cNvPr id="42" name="TextBox 41"/>
          <p:cNvSpPr txBox="1"/>
          <p:nvPr/>
        </p:nvSpPr>
        <p:spPr>
          <a:xfrm>
            <a:off x="10941567" y="394203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</a:rPr>
              <a:t>a</a:t>
            </a:r>
            <a:endParaRPr lang="en-US" altLang="ko-KR" sz="28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692288" y="397088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</a:rPr>
              <a:t>7</a:t>
            </a:r>
            <a:endParaRPr lang="en-US" altLang="ko-KR" sz="2800" dirty="0">
              <a:solidFill>
                <a:srgbClr val="FF0000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91525" y="2270237"/>
            <a:ext cx="11851041" cy="369332"/>
            <a:chOff x="285909" y="862108"/>
            <a:chExt cx="11851041" cy="369332"/>
          </a:xfrm>
        </p:grpSpPr>
        <p:sp>
          <p:nvSpPr>
            <p:cNvPr id="45" name="TextBox 44"/>
            <p:cNvSpPr txBox="1"/>
            <p:nvPr/>
          </p:nvSpPr>
          <p:spPr>
            <a:xfrm>
              <a:off x="11594814" y="86210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</a:t>
              </a:r>
              <a:r>
                <a:rPr lang="ko-KR" altLang="en-US" dirty="0" smtClean="0"/>
                <a:t>승</a:t>
              </a:r>
              <a:endParaRPr lang="en-US" altLang="ko-KR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840887" y="86210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</a:t>
              </a:r>
              <a:r>
                <a:rPr lang="ko-KR" altLang="en-US" dirty="0" smtClean="0"/>
                <a:t>승</a:t>
              </a:r>
              <a:endParaRPr lang="en-US" altLang="ko-KR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086960" y="86210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승</a:t>
              </a:r>
              <a:endParaRPr lang="en-US" altLang="ko-KR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333033" y="86210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승</a:t>
              </a:r>
              <a:endParaRPr lang="en-US" altLang="ko-KR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579106" y="86210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승</a:t>
              </a:r>
              <a:endParaRPr lang="en-US" altLang="ko-KR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825179" y="86210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승</a:t>
              </a:r>
              <a:endParaRPr lang="en-US" altLang="ko-KR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71252" y="86210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승</a:t>
              </a:r>
              <a:endParaRPr lang="en-US" altLang="ko-KR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317325" y="86210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승</a:t>
              </a:r>
              <a:endParaRPr lang="en-US" altLang="ko-KR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563398" y="86210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승</a:t>
              </a:r>
              <a:endParaRPr lang="en-US" altLang="ko-KR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809471" y="86210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승</a:t>
              </a:r>
              <a:endParaRPr lang="en-US" altLang="ko-KR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055544" y="86210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승</a:t>
              </a:r>
              <a:endParaRPr lang="en-US" altLang="ko-KR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301617" y="86210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승</a:t>
              </a:r>
              <a:endParaRPr lang="en-US" altLang="ko-KR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547690" y="86210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승</a:t>
              </a:r>
              <a:endParaRPr lang="en-US" altLang="ko-KR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793763" y="86210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승</a:t>
              </a:r>
              <a:endParaRPr lang="en-US" altLang="ko-KR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39836" y="86210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승</a:t>
              </a:r>
              <a:endParaRPr lang="en-US" altLang="ko-KR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85909" y="86210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승</a:t>
              </a:r>
              <a:endParaRPr lang="en-US" altLang="ko-KR" dirty="0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488192" y="4771677"/>
            <a:ext cx="530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0x = 16</a:t>
            </a:r>
            <a:r>
              <a:rPr lang="ko-KR" altLang="en-US" dirty="0" smtClean="0"/>
              <a:t>진수로 표현해라 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은  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승</a:t>
            </a:r>
            <a:r>
              <a:rPr lang="en-US" altLang="ko-KR" dirty="0" smtClean="0"/>
              <a:t> = 176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62" name="TextBox 61"/>
          <p:cNvSpPr txBox="1"/>
          <p:nvPr/>
        </p:nvSpPr>
        <p:spPr>
          <a:xfrm>
            <a:off x="370777" y="993587"/>
            <a:ext cx="504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27 ÷ 3 = 27/3 = (3 ×3 ×3)/3 = 3 ×3 = 9(=3²)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70777" y="1332336"/>
            <a:ext cx="477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27 ÷ 9 = 27/9 = (3 ×3 ×3/(3×3) = 3(= 3¹ 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70777" y="1671084"/>
            <a:ext cx="5747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27 ÷ 27 = 27/27 = (3 ×3 ×3)/(3 ×3 ×3) = 1( = 3^0)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9507" y="4402345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ex] 0xa7</a:t>
            </a:r>
            <a:endParaRPr lang="en-US" altLang="ko-KR" dirty="0"/>
          </a:p>
        </p:txBody>
      </p:sp>
      <p:sp>
        <p:nvSpPr>
          <p:cNvPr id="66" name="TextBox 65"/>
          <p:cNvSpPr txBox="1"/>
          <p:nvPr/>
        </p:nvSpPr>
        <p:spPr>
          <a:xfrm>
            <a:off x="439507" y="4772571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ex] 0xb</a:t>
            </a:r>
            <a:endParaRPr lang="en-US" altLang="ko-KR" dirty="0"/>
          </a:p>
        </p:txBody>
      </p:sp>
      <p:sp>
        <p:nvSpPr>
          <p:cNvPr id="67" name="TextBox 66"/>
          <p:cNvSpPr txBox="1"/>
          <p:nvPr/>
        </p:nvSpPr>
        <p:spPr>
          <a:xfrm>
            <a:off x="1498853" y="5141009"/>
            <a:ext cx="1011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0x = 16</a:t>
            </a:r>
            <a:r>
              <a:rPr lang="ko-KR" altLang="en-US" dirty="0" smtClean="0"/>
              <a:t>진수로 표현해라 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은  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승</a:t>
            </a:r>
            <a:r>
              <a:rPr lang="en-US" altLang="ko-KR" dirty="0" smtClean="0"/>
              <a:t> = 176 + 11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승 </a:t>
            </a:r>
            <a:r>
              <a:rPr lang="en-US" altLang="ko-KR" dirty="0" smtClean="0"/>
              <a:t>(11*1)=11 = 176+11=187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68" name="TextBox 67"/>
          <p:cNvSpPr txBox="1"/>
          <p:nvPr/>
        </p:nvSpPr>
        <p:spPr>
          <a:xfrm>
            <a:off x="450168" y="5141903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ex] 0xbb</a:t>
            </a:r>
            <a:endParaRPr lang="en-US" altLang="ko-KR" dirty="0"/>
          </a:p>
        </p:txBody>
      </p:sp>
      <p:sp>
        <p:nvSpPr>
          <p:cNvPr id="69" name="TextBox 68"/>
          <p:cNvSpPr txBox="1"/>
          <p:nvPr/>
        </p:nvSpPr>
        <p:spPr>
          <a:xfrm>
            <a:off x="1498853" y="5510341"/>
            <a:ext cx="1011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0x = 16</a:t>
            </a:r>
            <a:r>
              <a:rPr lang="ko-KR" altLang="en-US" dirty="0" smtClean="0"/>
              <a:t>진수로 표현해라  </a:t>
            </a:r>
            <a:r>
              <a:rPr lang="en-US" altLang="ko-KR" dirty="0" smtClean="0"/>
              <a:t>b</a:t>
            </a:r>
            <a:r>
              <a:rPr lang="ko-KR" altLang="en-US" dirty="0" smtClean="0"/>
              <a:t>은  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승</a:t>
            </a:r>
            <a:r>
              <a:rPr lang="en-US" altLang="ko-KR" dirty="0" smtClean="0"/>
              <a:t> = 176 + 11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승 </a:t>
            </a:r>
            <a:r>
              <a:rPr lang="en-US" altLang="ko-KR" dirty="0" smtClean="0"/>
              <a:t>(12*1)=12 = 176+12=188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70" name="TextBox 69"/>
          <p:cNvSpPr txBox="1"/>
          <p:nvPr/>
        </p:nvSpPr>
        <p:spPr>
          <a:xfrm>
            <a:off x="450168" y="5511235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ex] 0xb</a:t>
            </a:r>
            <a:r>
              <a:rPr lang="en-US" altLang="ko-KR" dirty="0"/>
              <a:t>c</a:t>
            </a:r>
          </a:p>
        </p:txBody>
      </p:sp>
      <p:sp>
        <p:nvSpPr>
          <p:cNvPr id="71" name="슬라이드 번호 개체 틀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9339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4-1 </a:t>
              </a:r>
              <a:r>
                <a:rPr lang="ko-KR" altLang="en-US" dirty="0" smtClean="0"/>
                <a:t>컴퓨터의 데이터 표현</a:t>
              </a:r>
              <a:endParaRPr lang="ko-KR" altLang="en-US" dirty="0"/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983643"/>
              </p:ext>
            </p:extLst>
          </p:nvPr>
        </p:nvGraphicFramePr>
        <p:xfrm>
          <a:off x="371760" y="2300908"/>
          <a:ext cx="2743200" cy="4095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</a:rPr>
                        <a:t>진수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</a:rPr>
                        <a:t>진수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16</a:t>
                      </a:r>
                      <a:r>
                        <a:rPr lang="ko-KR" altLang="en-US" sz="1000" u="none" strike="noStrike" dirty="0">
                          <a:effectLst/>
                        </a:rPr>
                        <a:t>진수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r>
                        <a:rPr lang="ko-KR" altLang="en-US" sz="1000" u="none" strike="noStrike">
                          <a:effectLst/>
                        </a:rPr>
                        <a:t>진수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0000 0000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0000 0001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0000 0010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0000 0011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1060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0000 0100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0000 0101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0000 0110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0000 0111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0000 1000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0000 1001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0000 1010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0xa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0000 1011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0xb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0000 1100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0xc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0000 1101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0xd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0000 1110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0000 1111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0001 0000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0001 0001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0x11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1318351" y="188491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진수</a:t>
            </a:r>
            <a:endParaRPr lang="en-US" altLang="ko-KR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00679" y="1320409"/>
            <a:ext cx="11990641" cy="516835"/>
            <a:chOff x="-105242" y="5333463"/>
            <a:chExt cx="11990641" cy="516835"/>
          </a:xfrm>
        </p:grpSpPr>
        <p:sp>
          <p:nvSpPr>
            <p:cNvPr id="21" name="직사각형 20"/>
            <p:cNvSpPr/>
            <p:nvPr/>
          </p:nvSpPr>
          <p:spPr>
            <a:xfrm>
              <a:off x="1402616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156545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910474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664403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418332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172261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926190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680119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434048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8187977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8941906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695835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49764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48687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1203691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-105242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0" y="1884912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16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= a7 / </a:t>
            </a:r>
            <a:r>
              <a:rPr lang="ko-KR" altLang="en-US" dirty="0" smtClean="0"/>
              <a:t>함수 표현은 </a:t>
            </a:r>
            <a:r>
              <a:rPr lang="en-US" altLang="ko-KR" dirty="0" smtClean="0"/>
              <a:t>0xa7</a:t>
            </a:r>
            <a:endParaRPr lang="en-US" altLang="ko-KR" dirty="0"/>
          </a:p>
        </p:txBody>
      </p:sp>
      <p:sp>
        <p:nvSpPr>
          <p:cNvPr id="38" name="TextBox 37"/>
          <p:cNvSpPr txBox="1"/>
          <p:nvPr/>
        </p:nvSpPr>
        <p:spPr>
          <a:xfrm>
            <a:off x="11594814" y="8621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en-US" altLang="ko-KR" dirty="0"/>
          </a:p>
        </p:txBody>
      </p:sp>
      <p:sp>
        <p:nvSpPr>
          <p:cNvPr id="39" name="TextBox 38"/>
          <p:cNvSpPr txBox="1"/>
          <p:nvPr/>
        </p:nvSpPr>
        <p:spPr>
          <a:xfrm>
            <a:off x="10840887" y="8621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40" name="TextBox 39"/>
          <p:cNvSpPr txBox="1"/>
          <p:nvPr/>
        </p:nvSpPr>
        <p:spPr>
          <a:xfrm>
            <a:off x="10086960" y="8621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en-US" altLang="ko-KR" dirty="0"/>
          </a:p>
        </p:txBody>
      </p:sp>
      <p:sp>
        <p:nvSpPr>
          <p:cNvPr id="41" name="TextBox 40"/>
          <p:cNvSpPr txBox="1"/>
          <p:nvPr/>
        </p:nvSpPr>
        <p:spPr>
          <a:xfrm>
            <a:off x="9333033" y="8621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en-US" altLang="ko-KR" dirty="0"/>
          </a:p>
        </p:txBody>
      </p:sp>
      <p:sp>
        <p:nvSpPr>
          <p:cNvPr id="42" name="TextBox 41"/>
          <p:cNvSpPr txBox="1"/>
          <p:nvPr/>
        </p:nvSpPr>
        <p:spPr>
          <a:xfrm>
            <a:off x="8579106" y="8621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en-US" altLang="ko-KR" dirty="0"/>
          </a:p>
        </p:txBody>
      </p:sp>
      <p:sp>
        <p:nvSpPr>
          <p:cNvPr id="43" name="TextBox 42"/>
          <p:cNvSpPr txBox="1"/>
          <p:nvPr/>
        </p:nvSpPr>
        <p:spPr>
          <a:xfrm>
            <a:off x="7825179" y="8621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en-US" altLang="ko-KR" dirty="0"/>
          </a:p>
        </p:txBody>
      </p:sp>
      <p:sp>
        <p:nvSpPr>
          <p:cNvPr id="44" name="TextBox 43"/>
          <p:cNvSpPr txBox="1"/>
          <p:nvPr/>
        </p:nvSpPr>
        <p:spPr>
          <a:xfrm>
            <a:off x="7071252" y="8621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</a:t>
            </a:r>
            <a:endParaRPr lang="en-US" altLang="ko-KR" dirty="0"/>
          </a:p>
        </p:txBody>
      </p:sp>
      <p:sp>
        <p:nvSpPr>
          <p:cNvPr id="45" name="TextBox 44"/>
          <p:cNvSpPr txBox="1"/>
          <p:nvPr/>
        </p:nvSpPr>
        <p:spPr>
          <a:xfrm>
            <a:off x="6317325" y="8621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</a:t>
            </a:r>
            <a:endParaRPr lang="en-US" altLang="ko-KR" dirty="0"/>
          </a:p>
        </p:txBody>
      </p:sp>
      <p:sp>
        <p:nvSpPr>
          <p:cNvPr id="46" name="TextBox 45"/>
          <p:cNvSpPr txBox="1"/>
          <p:nvPr/>
        </p:nvSpPr>
        <p:spPr>
          <a:xfrm>
            <a:off x="5563398" y="8621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8</a:t>
            </a:r>
            <a:endParaRPr lang="en-US" altLang="ko-KR" dirty="0"/>
          </a:p>
        </p:txBody>
      </p:sp>
      <p:sp>
        <p:nvSpPr>
          <p:cNvPr id="47" name="TextBox 46"/>
          <p:cNvSpPr txBox="1"/>
          <p:nvPr/>
        </p:nvSpPr>
        <p:spPr>
          <a:xfrm>
            <a:off x="4809471" y="8621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9</a:t>
            </a:r>
            <a:endParaRPr lang="en-US" altLang="ko-KR" dirty="0"/>
          </a:p>
        </p:txBody>
      </p:sp>
      <p:sp>
        <p:nvSpPr>
          <p:cNvPr id="48" name="TextBox 47"/>
          <p:cNvSpPr txBox="1"/>
          <p:nvPr/>
        </p:nvSpPr>
        <p:spPr>
          <a:xfrm>
            <a:off x="4055544" y="86210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  <a:endParaRPr lang="en-US" altLang="ko-KR" dirty="0"/>
          </a:p>
        </p:txBody>
      </p:sp>
      <p:sp>
        <p:nvSpPr>
          <p:cNvPr id="49" name="TextBox 48"/>
          <p:cNvSpPr txBox="1"/>
          <p:nvPr/>
        </p:nvSpPr>
        <p:spPr>
          <a:xfrm>
            <a:off x="3301617" y="86210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</a:t>
            </a:r>
            <a:endParaRPr lang="en-US" altLang="ko-KR" dirty="0"/>
          </a:p>
        </p:txBody>
      </p:sp>
      <p:sp>
        <p:nvSpPr>
          <p:cNvPr id="50" name="TextBox 49"/>
          <p:cNvSpPr txBox="1"/>
          <p:nvPr/>
        </p:nvSpPr>
        <p:spPr>
          <a:xfrm>
            <a:off x="2547690" y="86210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</a:t>
            </a:r>
            <a:endParaRPr lang="en-US" altLang="ko-KR" dirty="0"/>
          </a:p>
        </p:txBody>
      </p:sp>
      <p:sp>
        <p:nvSpPr>
          <p:cNvPr id="51" name="TextBox 50"/>
          <p:cNvSpPr txBox="1"/>
          <p:nvPr/>
        </p:nvSpPr>
        <p:spPr>
          <a:xfrm>
            <a:off x="1793763" y="86210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13</a:t>
            </a:r>
            <a:endParaRPr lang="en-US" altLang="ko-KR" dirty="0"/>
          </a:p>
        </p:txBody>
      </p:sp>
      <p:sp>
        <p:nvSpPr>
          <p:cNvPr id="52" name="TextBox 51"/>
          <p:cNvSpPr txBox="1"/>
          <p:nvPr/>
        </p:nvSpPr>
        <p:spPr>
          <a:xfrm>
            <a:off x="1039836" y="86210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14</a:t>
            </a:r>
            <a:endParaRPr lang="en-US" altLang="ko-KR" dirty="0"/>
          </a:p>
        </p:txBody>
      </p:sp>
      <p:sp>
        <p:nvSpPr>
          <p:cNvPr id="53" name="TextBox 52"/>
          <p:cNvSpPr txBox="1"/>
          <p:nvPr/>
        </p:nvSpPr>
        <p:spPr>
          <a:xfrm>
            <a:off x="285909" y="86210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15</a:t>
            </a:r>
            <a:endParaRPr lang="en-US" altLang="ko-KR" dirty="0"/>
          </a:p>
        </p:txBody>
      </p:sp>
      <p:sp>
        <p:nvSpPr>
          <p:cNvPr id="54" name="TextBox 53"/>
          <p:cNvSpPr txBox="1"/>
          <p:nvPr/>
        </p:nvSpPr>
        <p:spPr>
          <a:xfrm>
            <a:off x="3208993" y="2218819"/>
            <a:ext cx="8389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예를 들어 </a:t>
            </a:r>
            <a:r>
              <a:rPr lang="en-US" altLang="ko-KR" sz="1400" b="1" dirty="0">
                <a:solidFill>
                  <a:srgbClr val="FF0000"/>
                </a:solidFill>
              </a:rPr>
              <a:t>2015</a:t>
            </a:r>
            <a:r>
              <a:rPr lang="ko-KR" altLang="en-US" sz="1400" b="1" dirty="0">
                <a:solidFill>
                  <a:srgbClr val="FF0000"/>
                </a:solidFill>
              </a:rPr>
              <a:t>을 </a:t>
            </a:r>
            <a:r>
              <a:rPr lang="en-US" altLang="ko-KR" sz="1400" b="1" dirty="0">
                <a:solidFill>
                  <a:srgbClr val="FF0000"/>
                </a:solidFill>
              </a:rPr>
              <a:t>16</a:t>
            </a:r>
            <a:r>
              <a:rPr lang="ko-KR" altLang="en-US" sz="1400" b="1" dirty="0">
                <a:solidFill>
                  <a:srgbClr val="FF0000"/>
                </a:solidFill>
              </a:rPr>
              <a:t>진수로 나타내봅시다</a:t>
            </a:r>
          </a:p>
          <a:p>
            <a:r>
              <a:rPr lang="en-US" altLang="ko-KR" sz="1400" b="1" dirty="0">
                <a:solidFill>
                  <a:srgbClr val="FF0000"/>
                </a:solidFill>
              </a:rPr>
              <a:t>2015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16=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125 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나머지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=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15 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  125 /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16   = 7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나머지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=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13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이걸 </a:t>
            </a:r>
            <a:r>
              <a:rPr lang="ko-KR" altLang="en-US" sz="1400" b="1" dirty="0">
                <a:solidFill>
                  <a:srgbClr val="FF0000"/>
                </a:solidFill>
              </a:rPr>
              <a:t>거꾸로 써서  </a:t>
            </a:r>
            <a:r>
              <a:rPr lang="en-US" altLang="ko-KR" sz="1400" b="1" dirty="0">
                <a:solidFill>
                  <a:srgbClr val="FF0000"/>
                </a:solidFill>
              </a:rPr>
              <a:t>7 13 15 </a:t>
            </a:r>
            <a:r>
              <a:rPr lang="ko-KR" altLang="en-US" sz="1400" b="1" dirty="0">
                <a:solidFill>
                  <a:srgbClr val="FF0000"/>
                </a:solidFill>
              </a:rPr>
              <a:t>로 쓰고 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대응하는 문자를 써넣으시면 됩니다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  7 = 7 / 13 = d / 15 = f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 = 0x7DF</a:t>
            </a:r>
            <a:r>
              <a:rPr lang="en-US" altLang="ko-KR" sz="1400" b="1" dirty="0">
                <a:solidFill>
                  <a:srgbClr val="FF0000"/>
                </a:solidFill>
              </a:rPr>
              <a:t> </a:t>
            </a:r>
            <a:r>
              <a:rPr lang="ko-KR" altLang="en-US" sz="1400" b="1" dirty="0">
                <a:solidFill>
                  <a:srgbClr val="FF0000"/>
                </a:solidFill>
              </a:rPr>
              <a:t>로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표기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1400" b="1" dirty="0">
                <a:solidFill>
                  <a:srgbClr val="FF0000"/>
                </a:solidFill>
              </a:rPr>
              <a:t>진수 계산법과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동일합니다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121173" y="3506833"/>
            <a:ext cx="767549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 </a:t>
            </a:r>
            <a:r>
              <a:rPr lang="en-US" altLang="ko-KR" sz="1400" b="1" dirty="0"/>
              <a:t>2015</a:t>
            </a:r>
            <a:r>
              <a:rPr lang="ko-KR" altLang="en-US" sz="1400" b="1" dirty="0"/>
              <a:t>를 </a:t>
            </a:r>
            <a:r>
              <a:rPr lang="en-US" altLang="ko-KR" sz="1400" b="1" dirty="0"/>
              <a:t>16</a:t>
            </a:r>
            <a:r>
              <a:rPr lang="ko-KR" altLang="en-US" sz="1400" b="1" dirty="0"/>
              <a:t>진수로 바꾸면 </a:t>
            </a:r>
            <a:r>
              <a:rPr lang="en-US" altLang="ko-KR" sz="1400" b="1" dirty="0"/>
              <a:t>7DF </a:t>
            </a:r>
            <a:r>
              <a:rPr lang="ko-KR" altLang="en-US" sz="1400" b="1" dirty="0" smtClean="0"/>
              <a:t>입니다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그러면 </a:t>
            </a:r>
            <a:r>
              <a:rPr lang="en-US" altLang="ko-KR" sz="1400" b="1" dirty="0"/>
              <a:t>7 D F </a:t>
            </a:r>
            <a:r>
              <a:rPr lang="ko-KR" altLang="en-US" sz="1400" b="1" dirty="0"/>
              <a:t>이렇게 나뉘는데요</a:t>
            </a:r>
          </a:p>
          <a:p>
            <a:r>
              <a:rPr lang="en-US" altLang="ko-KR" sz="1400" b="1" dirty="0" smtClean="0"/>
              <a:t>3</a:t>
            </a:r>
            <a:r>
              <a:rPr lang="ko-KR" altLang="en-US" sz="1400" b="1" dirty="0"/>
              <a:t>번째 </a:t>
            </a:r>
            <a:r>
              <a:rPr lang="ko-KR" altLang="en-US" sz="1400" b="1" dirty="0" err="1"/>
              <a:t>자리수부터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계산하고 </a:t>
            </a:r>
            <a:r>
              <a:rPr lang="en-US" altLang="ko-KR" sz="1400" b="1" dirty="0" smtClean="0"/>
              <a:t>3</a:t>
            </a:r>
            <a:r>
              <a:rPr lang="ko-KR" altLang="en-US" sz="1400" b="1" dirty="0"/>
              <a:t>번째 자리수가 </a:t>
            </a:r>
            <a:r>
              <a:rPr lang="en-US" altLang="ko-KR" sz="1400" b="1" dirty="0"/>
              <a:t>7 </a:t>
            </a:r>
            <a:r>
              <a:rPr lang="ko-KR" altLang="en-US" sz="1400" b="1" dirty="0"/>
              <a:t>이고  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16</a:t>
            </a:r>
            <a:r>
              <a:rPr lang="ko-KR" altLang="en-US" sz="1400" b="1" dirty="0"/>
              <a:t>의 </a:t>
            </a:r>
            <a:r>
              <a:rPr lang="en-US" altLang="ko-KR" sz="1400" b="1" dirty="0"/>
              <a:t>( 3-1=2 ) </a:t>
            </a:r>
            <a:r>
              <a:rPr lang="ko-KR" altLang="en-US" sz="1400" b="1" dirty="0"/>
              <a:t>제곱을 </a:t>
            </a:r>
            <a:r>
              <a:rPr lang="ko-KR" altLang="en-US" sz="1400" b="1" dirty="0" err="1"/>
              <a:t>해준뒤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7</a:t>
            </a:r>
            <a:r>
              <a:rPr lang="ko-KR" altLang="en-US" sz="1400" b="1" dirty="0"/>
              <a:t>을 곱합니다 </a:t>
            </a:r>
            <a:r>
              <a:rPr lang="en-US" altLang="ko-KR" sz="1400" b="1" dirty="0"/>
              <a:t>.  = 1792</a:t>
            </a:r>
          </a:p>
          <a:p>
            <a:r>
              <a:rPr lang="ko-KR" altLang="en-US" sz="1400" b="1" dirty="0" err="1"/>
              <a:t>두번째</a:t>
            </a:r>
            <a:r>
              <a:rPr lang="ko-KR" altLang="en-US" sz="1400" b="1" dirty="0"/>
              <a:t> 자릿수에 </a:t>
            </a:r>
            <a:r>
              <a:rPr lang="en-US" altLang="ko-KR" sz="1400" b="1" dirty="0"/>
              <a:t>D </a:t>
            </a:r>
            <a:r>
              <a:rPr lang="ko-KR" altLang="en-US" sz="1400" b="1" dirty="0"/>
              <a:t>가 있습니다 </a:t>
            </a:r>
            <a:r>
              <a:rPr lang="en-US" altLang="ko-KR" sz="1400" b="1" dirty="0"/>
              <a:t>16</a:t>
            </a:r>
            <a:r>
              <a:rPr lang="ko-KR" altLang="en-US" sz="1400" b="1" dirty="0"/>
              <a:t>의 </a:t>
            </a:r>
            <a:r>
              <a:rPr lang="en-US" altLang="ko-KR" sz="1400" b="1" dirty="0"/>
              <a:t>( 2-1) </a:t>
            </a:r>
            <a:r>
              <a:rPr lang="ko-KR" altLang="en-US" sz="1400" b="1" dirty="0"/>
              <a:t>제곱 에 </a:t>
            </a:r>
            <a:r>
              <a:rPr lang="en-US" altLang="ko-KR" sz="1400" b="1" dirty="0"/>
              <a:t>D ( 13 ) </a:t>
            </a:r>
            <a:r>
              <a:rPr lang="ko-KR" altLang="en-US" sz="1400" b="1" dirty="0"/>
              <a:t>을 곱해줍니다  </a:t>
            </a:r>
            <a:r>
              <a:rPr lang="en-US" altLang="ko-KR" sz="1400" b="1" dirty="0"/>
              <a:t>16* 13  =  208</a:t>
            </a:r>
          </a:p>
          <a:p>
            <a:r>
              <a:rPr lang="ko-KR" altLang="en-US" sz="1400" b="1" dirty="0" err="1"/>
              <a:t>첫번째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자리수에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 </a:t>
            </a:r>
            <a:r>
              <a:rPr lang="ko-KR" altLang="en-US" sz="1400" b="1" dirty="0"/>
              <a:t>가 있습니다 이는 </a:t>
            </a:r>
            <a:r>
              <a:rPr lang="en-US" altLang="ko-KR" sz="1400" b="1" dirty="0"/>
              <a:t>16( 1-1=  0 ) </a:t>
            </a:r>
            <a:r>
              <a:rPr lang="ko-KR" altLang="en-US" sz="1400" b="1" dirty="0"/>
              <a:t>제곱에 </a:t>
            </a:r>
            <a:r>
              <a:rPr lang="en-US" altLang="ko-KR" sz="1400" b="1" dirty="0"/>
              <a:t>F ( 15)</a:t>
            </a:r>
            <a:r>
              <a:rPr lang="ko-KR" altLang="en-US" sz="1400" b="1" dirty="0"/>
              <a:t>를 곱합니다  </a:t>
            </a:r>
            <a:r>
              <a:rPr lang="en-US" altLang="ko-KR" sz="1400" b="1" dirty="0"/>
              <a:t>1 * 15 = 15</a:t>
            </a:r>
          </a:p>
          <a:p>
            <a:r>
              <a:rPr lang="ko-KR" altLang="en-US" sz="1400" b="1" dirty="0"/>
              <a:t>다 더해주면</a:t>
            </a:r>
          </a:p>
          <a:p>
            <a:r>
              <a:rPr lang="en-US" altLang="ko-KR" sz="1400" b="1" dirty="0"/>
              <a:t>2015</a:t>
            </a:r>
            <a:r>
              <a:rPr lang="ko-KR" altLang="en-US" sz="1400" b="1" dirty="0"/>
              <a:t>가 나오게 </a:t>
            </a:r>
            <a:r>
              <a:rPr lang="ko-KR" altLang="en-US" sz="1400" b="1" dirty="0" smtClean="0"/>
              <a:t>됩니다</a:t>
            </a:r>
            <a:endParaRPr lang="en-US" altLang="ko-KR" sz="1400" b="1" dirty="0" smtClean="0"/>
          </a:p>
          <a:p>
            <a:endParaRPr lang="en-US" altLang="ko-KR" sz="1400" b="1" dirty="0"/>
          </a:p>
          <a:p>
            <a:r>
              <a:rPr lang="en-US" altLang="ko-KR" sz="1400" b="1" dirty="0" smtClean="0"/>
              <a:t>16*16(16^2</a:t>
            </a:r>
            <a:r>
              <a:rPr lang="ko-KR" altLang="en-US" sz="1400" b="1" dirty="0" smtClean="0"/>
              <a:t>승</a:t>
            </a:r>
            <a:r>
              <a:rPr lang="en-US" altLang="ko-KR" sz="1400" b="1" dirty="0" smtClean="0"/>
              <a:t>)*7 =1792</a:t>
            </a:r>
          </a:p>
          <a:p>
            <a:r>
              <a:rPr lang="en-US" altLang="ko-KR" sz="1400" b="1" dirty="0" smtClean="0"/>
              <a:t>16*1(16^1</a:t>
            </a:r>
            <a:r>
              <a:rPr lang="ko-KR" altLang="en-US" sz="1400" b="1" dirty="0" smtClean="0"/>
              <a:t>승</a:t>
            </a:r>
            <a:r>
              <a:rPr lang="en-US" altLang="ko-KR" sz="1400" b="1" dirty="0" smtClean="0"/>
              <a:t>)*13= 208</a:t>
            </a:r>
          </a:p>
          <a:p>
            <a:r>
              <a:rPr lang="en-US" altLang="ko-KR" sz="1400" b="1" dirty="0" smtClean="0"/>
              <a:t>15*1(16^0</a:t>
            </a:r>
            <a:r>
              <a:rPr lang="ko-KR" altLang="en-US" sz="1400" b="1" dirty="0" smtClean="0"/>
              <a:t>승</a:t>
            </a:r>
            <a:r>
              <a:rPr lang="en-US" altLang="ko-KR" sz="1400" b="1" dirty="0" smtClean="0"/>
              <a:t>=1)*15=15 </a:t>
            </a:r>
          </a:p>
          <a:p>
            <a:endParaRPr lang="en-US" altLang="ko-KR" sz="1400" b="1" dirty="0"/>
          </a:p>
          <a:p>
            <a:r>
              <a:rPr lang="en-US" altLang="ko-KR" sz="1400" b="1" dirty="0" smtClean="0"/>
              <a:t>1792+208+15= 2015</a:t>
            </a:r>
            <a:endParaRPr lang="ko-KR" altLang="en-US" sz="1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7744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978" y="1347220"/>
            <a:ext cx="5379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정수의 표현 방식 </a:t>
            </a:r>
            <a:endParaRPr lang="en-US" altLang="ko-KR" dirty="0" smtClean="0"/>
          </a:p>
          <a:p>
            <a:r>
              <a:rPr lang="en-US" altLang="ko-KR" dirty="0" smtClean="0"/>
              <a:t>- MSB : </a:t>
            </a:r>
            <a:r>
              <a:rPr lang="ko-KR" altLang="en-US" dirty="0" smtClean="0"/>
              <a:t>가장 왼쪽 비트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부호를 표현</a:t>
            </a:r>
            <a:endParaRPr lang="en-US" altLang="ko-KR" dirty="0" smtClean="0"/>
          </a:p>
          <a:p>
            <a:r>
              <a:rPr lang="en-US" altLang="ko-KR" dirty="0" smtClean="0"/>
              <a:t>- MSB</a:t>
            </a:r>
            <a:r>
              <a:rPr lang="ko-KR" altLang="en-US" dirty="0" smtClean="0"/>
              <a:t>를 제외한 나머지 비트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데이터의 크기 표현</a:t>
            </a:r>
            <a:endParaRPr lang="en-US" altLang="ko-KR" dirty="0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4-2 </a:t>
              </a:r>
              <a:r>
                <a:rPr lang="ko-KR" altLang="en-US" dirty="0" smtClean="0"/>
                <a:t>정수와 실수의 표현 방식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809740" y="3443088"/>
            <a:ext cx="4451351" cy="516835"/>
            <a:chOff x="7434048" y="5333463"/>
            <a:chExt cx="4451351" cy="516835"/>
          </a:xfrm>
        </p:grpSpPr>
        <p:sp>
          <p:nvSpPr>
            <p:cNvPr id="16" name="직사각형 15"/>
            <p:cNvSpPr/>
            <p:nvPr/>
          </p:nvSpPr>
          <p:spPr>
            <a:xfrm>
              <a:off x="7434048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187977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41906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9695835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449764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203691" y="5333463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317598" y="273329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데이터 크기 표현</a:t>
            </a:r>
            <a:endParaRPr lang="en-US" altLang="ko-KR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3498574" y="2932348"/>
            <a:ext cx="0" cy="1811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563669" y="3180522"/>
            <a:ext cx="369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61091" y="2795540"/>
            <a:ext cx="0" cy="1811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781481" y="4366952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부호 표현 </a:t>
            </a:r>
            <a:r>
              <a:rPr lang="en-US" altLang="ko-KR" dirty="0" smtClean="0"/>
              <a:t>(+-)</a:t>
            </a:r>
            <a:endParaRPr lang="en-US" altLang="ko-KR" dirty="0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809740" y="4255770"/>
            <a:ext cx="6817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75375" y="5954525"/>
            <a:ext cx="425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1byte </a:t>
            </a:r>
            <a:r>
              <a:rPr lang="ko-KR" altLang="en-US" dirty="0" smtClean="0"/>
              <a:t>메모리 공간에 부호 데이터 표현 </a:t>
            </a:r>
            <a:endParaRPr lang="en-US" altLang="ko-KR" dirty="0"/>
          </a:p>
        </p:txBody>
      </p:sp>
      <p:sp>
        <p:nvSpPr>
          <p:cNvPr id="35" name="TextBox 34"/>
          <p:cNvSpPr txBox="1"/>
          <p:nvPr/>
        </p:nvSpPr>
        <p:spPr>
          <a:xfrm>
            <a:off x="6494999" y="1462291"/>
            <a:ext cx="18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부호 </a:t>
            </a:r>
            <a:r>
              <a:rPr lang="en-US" altLang="ko-KR" dirty="0" smtClean="0"/>
              <a:t>0 </a:t>
            </a:r>
            <a:r>
              <a:rPr lang="ko-KR" altLang="en-US" dirty="0" err="1" smtClean="0"/>
              <a:t>인경우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+</a:t>
            </a:r>
          </a:p>
          <a:p>
            <a:r>
              <a:rPr lang="en-US" altLang="ko-KR" dirty="0" smtClean="0"/>
              <a:t>1</a:t>
            </a:r>
            <a:r>
              <a:rPr lang="ko-KR" altLang="en-US" dirty="0" err="1" smtClean="0"/>
              <a:t>인경우</a:t>
            </a:r>
            <a:r>
              <a:rPr lang="ko-KR" altLang="en-US" dirty="0" smtClean="0"/>
              <a:t> </a:t>
            </a:r>
            <a:r>
              <a:rPr lang="en-US" altLang="ko-KR" dirty="0"/>
              <a:t>-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207355" y="1185291"/>
            <a:ext cx="19639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부호 </a:t>
            </a:r>
            <a:r>
              <a:rPr lang="en-US" altLang="ko-KR" dirty="0" smtClean="0"/>
              <a:t>MSB</a:t>
            </a:r>
          </a:p>
          <a:p>
            <a:r>
              <a:rPr lang="en-US" altLang="ko-KR" dirty="0" smtClean="0"/>
              <a:t>most s bite</a:t>
            </a:r>
          </a:p>
          <a:p>
            <a:endParaRPr lang="en-US" altLang="ko-KR" dirty="0"/>
          </a:p>
          <a:p>
            <a:r>
              <a:rPr lang="ko-KR" altLang="en-US" dirty="0" smtClean="0"/>
              <a:t>가장 중요한 비트</a:t>
            </a:r>
            <a:endParaRPr lang="en-US" alt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7404809" y="3468981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양의 정수 표현 방법 왼쪽 끝이 </a:t>
            </a:r>
            <a:r>
              <a:rPr lang="en-US" altLang="ko-KR" dirty="0" smtClean="0"/>
              <a:t>0</a:t>
            </a:r>
            <a:endParaRPr lang="en-US" altLang="ko-KR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09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68366" y="244313"/>
              <a:ext cx="3395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2-1 “Hello, World!” </a:t>
              </a:r>
              <a:r>
                <a:rPr lang="ko-KR" altLang="en-US" dirty="0" smtClean="0"/>
                <a:t>들여다보기</a:t>
              </a:r>
              <a:endParaRPr lang="ko-KR" alt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42852" y="1424678"/>
            <a:ext cx="7462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함수에 대한 이해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적절한 입력과 그에 따른 출력이 존재 하는 것을 가리켜 함수라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C</a:t>
            </a:r>
            <a:r>
              <a:rPr lang="ko-KR" altLang="en-US" dirty="0" smtClean="0"/>
              <a:t>언어의 기본 </a:t>
            </a:r>
            <a:r>
              <a:rPr lang="ko-KR" altLang="en-US" dirty="0" err="1" smtClean="0"/>
              <a:t>담위는</a:t>
            </a:r>
            <a:r>
              <a:rPr lang="ko-KR" altLang="en-US" dirty="0" smtClean="0"/>
              <a:t> 함수이다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778411" y="3465946"/>
            <a:ext cx="2889955" cy="1614311"/>
            <a:chOff x="4312356" y="4459111"/>
            <a:chExt cx="2889955" cy="1614311"/>
          </a:xfrm>
        </p:grpSpPr>
        <p:sp>
          <p:nvSpPr>
            <p:cNvPr id="6" name="직사각형 5"/>
            <p:cNvSpPr/>
            <p:nvPr/>
          </p:nvSpPr>
          <p:spPr>
            <a:xfrm>
              <a:off x="4312356" y="4775200"/>
              <a:ext cx="2889955" cy="103857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668366" y="4459111"/>
              <a:ext cx="411634" cy="519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52011" y="5554133"/>
              <a:ext cx="411634" cy="519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906465" y="3465105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입력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94919" y="4762989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출력 </a:t>
            </a:r>
            <a:r>
              <a:rPr lang="en-US" altLang="ko-KR" dirty="0" smtClean="0"/>
              <a:t>Y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36817" y="3060726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3x +4 =Y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94505" y="5132321"/>
            <a:ext cx="48974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기능이란 함수를 만든다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함수를 나열한 것이 프로그램이다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함수로 시작해서 함수로 </a:t>
            </a:r>
            <a:r>
              <a:rPr lang="ko-KR" altLang="en-US" dirty="0" err="1" smtClean="0"/>
              <a:t>끝난다라고도</a:t>
            </a:r>
            <a:r>
              <a:rPr lang="ko-KR" altLang="en-US" dirty="0" smtClean="0"/>
              <a:t> 얘기함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17485" y="4116658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3x +4 </a:t>
            </a:r>
            <a:endParaRPr lang="ko-KR" alt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2687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4-2 </a:t>
              </a:r>
              <a:r>
                <a:rPr lang="ko-KR" altLang="en-US" dirty="0" smtClean="0"/>
                <a:t>정수와 실수의 표현 방식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잘못된 음의 정수 표현 방식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양의 정수 표현 방식을 적용한 경우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4-2 </a:t>
              </a:r>
              <a:r>
                <a:rPr lang="ko-KR" altLang="en-US" dirty="0" smtClean="0"/>
                <a:t>정수와 실수의 표현 방식</a:t>
              </a:r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262125" y="2870710"/>
            <a:ext cx="5959209" cy="516835"/>
            <a:chOff x="1301882" y="3443088"/>
            <a:chExt cx="5959209" cy="516835"/>
          </a:xfrm>
        </p:grpSpPr>
        <p:grpSp>
          <p:nvGrpSpPr>
            <p:cNvPr id="11" name="그룹 10"/>
            <p:cNvGrpSpPr/>
            <p:nvPr/>
          </p:nvGrpSpPr>
          <p:grpSpPr>
            <a:xfrm>
              <a:off x="2809740" y="3443088"/>
              <a:ext cx="4451351" cy="516835"/>
              <a:chOff x="7434048" y="5333463"/>
              <a:chExt cx="4451351" cy="516835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7434048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187977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941906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9695835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0449764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1203691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2055811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01882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796464" y="29444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+5</a:t>
            </a:r>
            <a:endParaRPr lang="en-US" altLang="ko-KR" dirty="0"/>
          </a:p>
        </p:txBody>
      </p:sp>
      <p:grpSp>
        <p:nvGrpSpPr>
          <p:cNvPr id="22" name="그룹 21"/>
          <p:cNvGrpSpPr/>
          <p:nvPr/>
        </p:nvGrpSpPr>
        <p:grpSpPr>
          <a:xfrm>
            <a:off x="1262125" y="4006304"/>
            <a:ext cx="5959209" cy="516835"/>
            <a:chOff x="1301882" y="3443088"/>
            <a:chExt cx="5959209" cy="516835"/>
          </a:xfrm>
        </p:grpSpPr>
        <p:grpSp>
          <p:nvGrpSpPr>
            <p:cNvPr id="23" name="그룹 22"/>
            <p:cNvGrpSpPr/>
            <p:nvPr/>
          </p:nvGrpSpPr>
          <p:grpSpPr>
            <a:xfrm>
              <a:off x="2809740" y="3443088"/>
              <a:ext cx="4451351" cy="516835"/>
              <a:chOff x="7434048" y="5333463"/>
              <a:chExt cx="4451351" cy="516835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7434048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8187977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8941906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9695835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0449764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1203691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2055811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01882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344735" y="2298130"/>
            <a:ext cx="51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FF0000"/>
                </a:solidFill>
              </a:rPr>
              <a:t>+</a:t>
            </a:r>
            <a:endParaRPr lang="en-US" altLang="ko-KR" sz="36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96464" y="406755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-5</a:t>
            </a:r>
            <a:endParaRPr lang="en-US" altLang="ko-KR" dirty="0"/>
          </a:p>
        </p:txBody>
      </p:sp>
      <p:sp>
        <p:nvSpPr>
          <p:cNvPr id="34" name="TextBox 33"/>
          <p:cNvSpPr txBox="1"/>
          <p:nvPr/>
        </p:nvSpPr>
        <p:spPr>
          <a:xfrm>
            <a:off x="162734" y="3882312"/>
            <a:ext cx="51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FF0000"/>
                </a:solidFill>
              </a:rPr>
              <a:t>+</a:t>
            </a:r>
            <a:endParaRPr lang="en-US" altLang="ko-KR" sz="3600" b="1" dirty="0">
              <a:solidFill>
                <a:srgbClr val="FF0000"/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679222" y="5184791"/>
            <a:ext cx="799253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1226015" y="5582522"/>
            <a:ext cx="5959209" cy="516835"/>
            <a:chOff x="1301882" y="3443088"/>
            <a:chExt cx="5959209" cy="516835"/>
          </a:xfrm>
        </p:grpSpPr>
        <p:grpSp>
          <p:nvGrpSpPr>
            <p:cNvPr id="37" name="그룹 36"/>
            <p:cNvGrpSpPr/>
            <p:nvPr/>
          </p:nvGrpSpPr>
          <p:grpSpPr>
            <a:xfrm>
              <a:off x="2809740" y="3443088"/>
              <a:ext cx="4451351" cy="516835"/>
              <a:chOff x="7434048" y="5333463"/>
              <a:chExt cx="4451351" cy="51683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7434048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8187977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8941906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9695835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0449764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11203691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2055811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301882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787398" y="565627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-5</a:t>
            </a:r>
            <a:endParaRPr lang="en-US" altLang="ko-KR" dirty="0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6126553" y="4695804"/>
            <a:ext cx="0" cy="730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6871276" y="4695804"/>
            <a:ext cx="0" cy="730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5329912" y="4695804"/>
            <a:ext cx="0" cy="730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4618695" y="4695804"/>
            <a:ext cx="0" cy="730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269670" y="5840939"/>
            <a:ext cx="3304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</a:t>
            </a:r>
            <a:r>
              <a:rPr lang="ko-KR" altLang="en-US" b="1" dirty="0" smtClean="0"/>
              <a:t>진수의 경우 </a:t>
            </a:r>
            <a:r>
              <a:rPr lang="en-US" altLang="ko-KR" b="1" dirty="0" smtClean="0"/>
              <a:t>0</a:t>
            </a:r>
            <a:r>
              <a:rPr lang="ko-KR" altLang="en-US" b="1" dirty="0" smtClean="0"/>
              <a:t>이 나오지 않아</a:t>
            </a:r>
            <a:endParaRPr lang="en-US" altLang="ko-KR" b="1" dirty="0" smtClean="0"/>
          </a:p>
          <a:p>
            <a:r>
              <a:rPr lang="ko-KR" altLang="en-US" b="1" dirty="0" smtClean="0"/>
              <a:t>이렇게 표현하면 안됨</a:t>
            </a:r>
            <a:r>
              <a:rPr lang="en-US" altLang="ko-KR" b="1" dirty="0" smtClean="0"/>
              <a:t>!!</a:t>
            </a:r>
            <a:endParaRPr lang="en-US" altLang="ko-KR" b="1" dirty="0"/>
          </a:p>
        </p:txBody>
      </p:sp>
      <p:sp>
        <p:nvSpPr>
          <p:cNvPr id="47" name="슬라이드 번호 개체 틀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3802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978" y="1347220"/>
            <a:ext cx="4440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정확한 음의 정수 표현 방식</a:t>
            </a:r>
            <a:endParaRPr lang="en-US" altLang="ko-KR" dirty="0" smtClean="0"/>
          </a:p>
          <a:p>
            <a:r>
              <a:rPr lang="en-US" altLang="ko-KR" dirty="0" smtClean="0"/>
              <a:t>- 2</a:t>
            </a:r>
            <a:r>
              <a:rPr lang="ko-KR" altLang="en-US" dirty="0" smtClean="0"/>
              <a:t>의 보수를 이용한 음의 정수 표현 방식</a:t>
            </a:r>
            <a:endParaRPr lang="en-US" altLang="ko-KR" dirty="0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4-2 </a:t>
              </a:r>
              <a:r>
                <a:rPr lang="ko-KR" altLang="en-US" dirty="0" smtClean="0"/>
                <a:t>정수와 실수의 표현 방식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824118" y="2675351"/>
            <a:ext cx="5959209" cy="516835"/>
            <a:chOff x="1301882" y="3443088"/>
            <a:chExt cx="5959209" cy="516835"/>
          </a:xfrm>
        </p:grpSpPr>
        <p:grpSp>
          <p:nvGrpSpPr>
            <p:cNvPr id="8" name="그룹 7"/>
            <p:cNvGrpSpPr/>
            <p:nvPr/>
          </p:nvGrpSpPr>
          <p:grpSpPr>
            <a:xfrm>
              <a:off x="2809740" y="3443088"/>
              <a:ext cx="4451351" cy="516835"/>
              <a:chOff x="7434048" y="5333463"/>
              <a:chExt cx="4451351" cy="516835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7434048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187977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941906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9695835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10449764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1203691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2055811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301882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320464" y="2675351"/>
            <a:ext cx="651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+5</a:t>
            </a:r>
            <a:endParaRPr lang="en-US" altLang="ko-KR" sz="2800" b="1" dirty="0">
              <a:solidFill>
                <a:srgbClr val="FF0000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824118" y="4165225"/>
            <a:ext cx="5959209" cy="516835"/>
            <a:chOff x="1301882" y="3443088"/>
            <a:chExt cx="5959209" cy="516835"/>
          </a:xfrm>
        </p:grpSpPr>
        <p:grpSp>
          <p:nvGrpSpPr>
            <p:cNvPr id="19" name="그룹 18"/>
            <p:cNvGrpSpPr/>
            <p:nvPr/>
          </p:nvGrpSpPr>
          <p:grpSpPr>
            <a:xfrm>
              <a:off x="2809740" y="3443088"/>
              <a:ext cx="4451351" cy="516835"/>
              <a:chOff x="7434048" y="5333463"/>
              <a:chExt cx="4451351" cy="516835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7434048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187977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8941906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9695835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9764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11203691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2055811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01882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24118" y="5622278"/>
            <a:ext cx="5959209" cy="516835"/>
            <a:chOff x="1301882" y="3443088"/>
            <a:chExt cx="5959209" cy="516835"/>
          </a:xfrm>
        </p:grpSpPr>
        <p:grpSp>
          <p:nvGrpSpPr>
            <p:cNvPr id="29" name="그룹 28"/>
            <p:cNvGrpSpPr/>
            <p:nvPr/>
          </p:nvGrpSpPr>
          <p:grpSpPr>
            <a:xfrm>
              <a:off x="2809740" y="3443088"/>
              <a:ext cx="4451351" cy="516835"/>
              <a:chOff x="7434048" y="5333463"/>
              <a:chExt cx="4451351" cy="516835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7434048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8187977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8941906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9695835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10449764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11203691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2055811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301882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cxnSp>
        <p:nvCxnSpPr>
          <p:cNvPr id="39" name="직선 화살표 연결선 38"/>
          <p:cNvCxnSpPr/>
          <p:nvPr/>
        </p:nvCxnSpPr>
        <p:spPr>
          <a:xfrm>
            <a:off x="8442473" y="4745102"/>
            <a:ext cx="0" cy="864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20464" y="5769781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-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5</a:t>
            </a:r>
            <a:endParaRPr lang="en-US" altLang="ko-KR" sz="2800" b="1" dirty="0">
              <a:solidFill>
                <a:srgbClr val="FF0000"/>
              </a:solidFill>
            </a:endParaRPr>
          </a:p>
        </p:txBody>
      </p:sp>
      <p:sp>
        <p:nvSpPr>
          <p:cNvPr id="41" name="오른쪽으로 구부러진 화살표 40"/>
          <p:cNvSpPr/>
          <p:nvPr/>
        </p:nvSpPr>
        <p:spPr>
          <a:xfrm>
            <a:off x="1944978" y="3168884"/>
            <a:ext cx="542872" cy="11355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오른쪽으로 구부러진 화살표 41"/>
          <p:cNvSpPr/>
          <p:nvPr/>
        </p:nvSpPr>
        <p:spPr>
          <a:xfrm>
            <a:off x="1858446" y="4745102"/>
            <a:ext cx="542872" cy="11355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오른쪽으로 구부러진 화살표 42"/>
          <p:cNvSpPr/>
          <p:nvPr/>
        </p:nvSpPr>
        <p:spPr>
          <a:xfrm>
            <a:off x="892774" y="3478263"/>
            <a:ext cx="542872" cy="214401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315838" y="3552015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의 보수를 취한다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5" name="TextBox 44"/>
          <p:cNvSpPr txBox="1"/>
          <p:nvPr/>
        </p:nvSpPr>
        <p:spPr>
          <a:xfrm>
            <a:off x="2307370" y="5012182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을 더한다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7" name="TextBox 46"/>
          <p:cNvSpPr txBox="1"/>
          <p:nvPr/>
        </p:nvSpPr>
        <p:spPr>
          <a:xfrm>
            <a:off x="5166506" y="3225007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의 보수</a:t>
            </a:r>
            <a:endParaRPr lang="en-US" altLang="ko-KR" dirty="0"/>
          </a:p>
        </p:txBody>
      </p:sp>
      <p:sp>
        <p:nvSpPr>
          <p:cNvPr id="48" name="TextBox 47"/>
          <p:cNvSpPr txBox="1"/>
          <p:nvPr/>
        </p:nvSpPr>
        <p:spPr>
          <a:xfrm>
            <a:off x="5085905" y="474810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의 보수</a:t>
            </a:r>
            <a:endParaRPr lang="en-US" altLang="ko-KR" dirty="0"/>
          </a:p>
        </p:txBody>
      </p:sp>
      <p:sp>
        <p:nvSpPr>
          <p:cNvPr id="49" name="TextBox 48"/>
          <p:cNvSpPr txBox="1"/>
          <p:nvPr/>
        </p:nvSpPr>
        <p:spPr>
          <a:xfrm>
            <a:off x="4318840" y="2218785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의 보수를 취하고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보수를 더한다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0" name="TextBox 49"/>
          <p:cNvSpPr txBox="1"/>
          <p:nvPr/>
        </p:nvSpPr>
        <p:spPr>
          <a:xfrm>
            <a:off x="4457771" y="6259572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 smtClean="0"/>
              <a:t>의 보수를 취한다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8" name="슬라이드 번호 개체 틀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325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직선 화살표 연결선 60"/>
          <p:cNvCxnSpPr/>
          <p:nvPr/>
        </p:nvCxnSpPr>
        <p:spPr>
          <a:xfrm>
            <a:off x="6880480" y="3548508"/>
            <a:ext cx="0" cy="19028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6134363" y="3548508"/>
            <a:ext cx="0" cy="19028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388245" y="3548508"/>
            <a:ext cx="0" cy="19028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4642127" y="3548508"/>
            <a:ext cx="0" cy="19028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3896009" y="3548508"/>
            <a:ext cx="0" cy="19028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3149891" y="3548508"/>
            <a:ext cx="0" cy="19028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2403773" y="3548508"/>
            <a:ext cx="0" cy="19028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1657655" y="3548508"/>
            <a:ext cx="0" cy="19028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0978" y="1347220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음수 표현 방식의 증명</a:t>
            </a:r>
            <a:endParaRPr lang="en-US" altLang="ko-KR" dirty="0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4-2 </a:t>
              </a:r>
              <a:r>
                <a:rPr lang="ko-KR" altLang="en-US" dirty="0" smtClean="0"/>
                <a:t>정수와 실수의 표현 방식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262125" y="2870710"/>
            <a:ext cx="5959209" cy="516835"/>
            <a:chOff x="1301882" y="3443088"/>
            <a:chExt cx="5959209" cy="516835"/>
          </a:xfrm>
        </p:grpSpPr>
        <p:grpSp>
          <p:nvGrpSpPr>
            <p:cNvPr id="8" name="그룹 7"/>
            <p:cNvGrpSpPr/>
            <p:nvPr/>
          </p:nvGrpSpPr>
          <p:grpSpPr>
            <a:xfrm>
              <a:off x="2809740" y="3443088"/>
              <a:ext cx="4451351" cy="516835"/>
              <a:chOff x="7434048" y="5333463"/>
              <a:chExt cx="4451351" cy="516835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7434048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187977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941906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9695835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10449764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1203691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2055811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301882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796464" y="29444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+5</a:t>
            </a:r>
            <a:endParaRPr lang="en-US" altLang="ko-KR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262125" y="4006304"/>
            <a:ext cx="5959209" cy="516835"/>
            <a:chOff x="1301882" y="3443088"/>
            <a:chExt cx="5959209" cy="516835"/>
          </a:xfrm>
        </p:grpSpPr>
        <p:grpSp>
          <p:nvGrpSpPr>
            <p:cNvPr id="19" name="그룹 18"/>
            <p:cNvGrpSpPr/>
            <p:nvPr/>
          </p:nvGrpSpPr>
          <p:grpSpPr>
            <a:xfrm>
              <a:off x="2809740" y="3443088"/>
              <a:ext cx="4451351" cy="516835"/>
              <a:chOff x="7434048" y="5333463"/>
              <a:chExt cx="4451351" cy="516835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7434048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187977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8941906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9695835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449764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11203691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2055811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01882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796464" y="406755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-5</a:t>
            </a:r>
            <a:endParaRPr lang="en-US" altLang="ko-KR" dirty="0"/>
          </a:p>
        </p:txBody>
      </p:sp>
      <p:sp>
        <p:nvSpPr>
          <p:cNvPr id="30" name="TextBox 29"/>
          <p:cNvSpPr txBox="1"/>
          <p:nvPr/>
        </p:nvSpPr>
        <p:spPr>
          <a:xfrm>
            <a:off x="162734" y="3882312"/>
            <a:ext cx="51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FF0000"/>
                </a:solidFill>
              </a:rPr>
              <a:t>+</a:t>
            </a:r>
            <a:endParaRPr lang="en-US" altLang="ko-KR" sz="3600" b="1" dirty="0">
              <a:solidFill>
                <a:srgbClr val="FF0000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79222" y="5184791"/>
            <a:ext cx="799253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434245" y="5578246"/>
            <a:ext cx="6750979" cy="521111"/>
            <a:chOff x="510112" y="3438812"/>
            <a:chExt cx="6750979" cy="521111"/>
          </a:xfrm>
        </p:grpSpPr>
        <p:grpSp>
          <p:nvGrpSpPr>
            <p:cNvPr id="33" name="그룹 32"/>
            <p:cNvGrpSpPr/>
            <p:nvPr/>
          </p:nvGrpSpPr>
          <p:grpSpPr>
            <a:xfrm>
              <a:off x="2809740" y="3443088"/>
              <a:ext cx="4451351" cy="516835"/>
              <a:chOff x="7434048" y="5333463"/>
              <a:chExt cx="4451351" cy="516835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7434048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8187977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941906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9695835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10449764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1203691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2055811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301882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10112" y="3438812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787398" y="565627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en-US" altLang="ko-KR" dirty="0"/>
          </a:p>
        </p:txBody>
      </p:sp>
      <p:cxnSp>
        <p:nvCxnSpPr>
          <p:cNvPr id="44" name="직선 연결선 43"/>
          <p:cNvCxnSpPr/>
          <p:nvPr/>
        </p:nvCxnSpPr>
        <p:spPr>
          <a:xfrm flipH="1">
            <a:off x="470353" y="5578245"/>
            <a:ext cx="681709" cy="51683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17746" y="6394137"/>
            <a:ext cx="731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올림 수 </a:t>
            </a:r>
            <a:r>
              <a:rPr lang="en-US" altLang="ko-KR" dirty="0" smtClean="0"/>
              <a:t>(carry)</a:t>
            </a:r>
            <a:r>
              <a:rPr lang="ko-KR" altLang="en-US" dirty="0" smtClean="0"/>
              <a:t>는 버려진다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영역을 넘어 버려 </a:t>
            </a:r>
            <a:r>
              <a:rPr lang="ko-KR" altLang="en-US" dirty="0" err="1" smtClean="0"/>
              <a:t>올림수한개는</a:t>
            </a:r>
            <a:r>
              <a:rPr lang="ko-KR" altLang="en-US" dirty="0" smtClean="0"/>
              <a:t> 버려진다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7" name="TextBox 46"/>
          <p:cNvSpPr txBox="1"/>
          <p:nvPr/>
        </p:nvSpPr>
        <p:spPr>
          <a:xfrm>
            <a:off x="4277841" y="1329439"/>
            <a:ext cx="408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진수 데이터 표현 방식에 의한 </a:t>
            </a:r>
            <a:r>
              <a:rPr lang="en-US" altLang="ko-KR" dirty="0" smtClean="0"/>
              <a:t>+5 -5</a:t>
            </a:r>
            <a:endParaRPr lang="en-US" altLang="ko-KR" dirty="0"/>
          </a:p>
        </p:txBody>
      </p:sp>
      <p:sp>
        <p:nvSpPr>
          <p:cNvPr id="48" name="TextBox 47"/>
          <p:cNvSpPr txBox="1"/>
          <p:nvPr/>
        </p:nvSpPr>
        <p:spPr>
          <a:xfrm>
            <a:off x="362468" y="25345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올림수</a:t>
            </a:r>
            <a:endParaRPr lang="en-US" altLang="ko-KR" dirty="0"/>
          </a:p>
        </p:txBody>
      </p:sp>
      <p:sp>
        <p:nvSpPr>
          <p:cNvPr id="49" name="TextBox 48"/>
          <p:cNvSpPr txBox="1"/>
          <p:nvPr/>
        </p:nvSpPr>
        <p:spPr>
          <a:xfrm>
            <a:off x="6090443" y="24880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50" name="TextBox 49"/>
          <p:cNvSpPr txBox="1"/>
          <p:nvPr/>
        </p:nvSpPr>
        <p:spPr>
          <a:xfrm>
            <a:off x="5348185" y="24880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51" name="TextBox 50"/>
          <p:cNvSpPr txBox="1"/>
          <p:nvPr/>
        </p:nvSpPr>
        <p:spPr>
          <a:xfrm>
            <a:off x="4605927" y="24880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53" name="TextBox 52"/>
          <p:cNvSpPr txBox="1"/>
          <p:nvPr/>
        </p:nvSpPr>
        <p:spPr>
          <a:xfrm>
            <a:off x="3863669" y="24880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54" name="TextBox 53"/>
          <p:cNvSpPr txBox="1"/>
          <p:nvPr/>
        </p:nvSpPr>
        <p:spPr>
          <a:xfrm>
            <a:off x="3121411" y="24880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55" name="TextBox 54"/>
          <p:cNvSpPr txBox="1"/>
          <p:nvPr/>
        </p:nvSpPr>
        <p:spPr>
          <a:xfrm>
            <a:off x="2379153" y="24880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57" name="TextBox 56"/>
          <p:cNvSpPr txBox="1"/>
          <p:nvPr/>
        </p:nvSpPr>
        <p:spPr>
          <a:xfrm>
            <a:off x="1636895" y="24880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58" name="TextBox 57"/>
          <p:cNvSpPr txBox="1"/>
          <p:nvPr/>
        </p:nvSpPr>
        <p:spPr>
          <a:xfrm>
            <a:off x="655555" y="22178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59" name="TextBox 58"/>
          <p:cNvSpPr txBox="1"/>
          <p:nvPr/>
        </p:nvSpPr>
        <p:spPr>
          <a:xfrm>
            <a:off x="7021798" y="2098143"/>
            <a:ext cx="408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진수 데이터 표현 방식에 의한 </a:t>
            </a:r>
            <a:r>
              <a:rPr lang="en-US" altLang="ko-KR" dirty="0" smtClean="0"/>
              <a:t>+5 -5</a:t>
            </a:r>
            <a:endParaRPr lang="en-US" altLang="ko-KR" dirty="0"/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686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978" y="134722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연습문제 </a:t>
            </a:r>
            <a:r>
              <a:rPr lang="en-US" altLang="ko-KR" dirty="0" smtClean="0"/>
              <a:t>4-3</a:t>
            </a:r>
            <a:endParaRPr lang="en-US" altLang="ko-KR" dirty="0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4-2 </a:t>
              </a:r>
              <a:r>
                <a:rPr lang="ko-KR" altLang="en-US" dirty="0" smtClean="0"/>
                <a:t>정수와 실수의 표현 방식</a:t>
              </a:r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226883" y="1745587"/>
            <a:ext cx="30251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양의정수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- 01001111	[	]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- 00110011	[	]</a:t>
            </a:r>
            <a:endParaRPr lang="en-US" altLang="ko-KR" dirty="0"/>
          </a:p>
        </p:txBody>
      </p:sp>
      <p:sp>
        <p:nvSpPr>
          <p:cNvPr id="28" name="TextBox 27"/>
          <p:cNvSpPr txBox="1"/>
          <p:nvPr/>
        </p:nvSpPr>
        <p:spPr>
          <a:xfrm>
            <a:off x="1279546" y="3508126"/>
            <a:ext cx="30251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err="1"/>
              <a:t>음</a:t>
            </a:r>
            <a:r>
              <a:rPr lang="ko-KR" altLang="en-US" dirty="0" err="1" smtClean="0"/>
              <a:t>의정수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- 10101001	[	]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- 11110000	[	]</a:t>
            </a:r>
            <a:endParaRPr lang="en-US" altLang="ko-KR" dirty="0"/>
          </a:p>
        </p:txBody>
      </p:sp>
      <p:grpSp>
        <p:nvGrpSpPr>
          <p:cNvPr id="32" name="그룹 31"/>
          <p:cNvGrpSpPr/>
          <p:nvPr/>
        </p:nvGrpSpPr>
        <p:grpSpPr>
          <a:xfrm>
            <a:off x="5095155" y="2225833"/>
            <a:ext cx="5959209" cy="516835"/>
            <a:chOff x="1301882" y="3443088"/>
            <a:chExt cx="5959209" cy="516835"/>
          </a:xfrm>
        </p:grpSpPr>
        <p:grpSp>
          <p:nvGrpSpPr>
            <p:cNvPr id="33" name="그룹 32"/>
            <p:cNvGrpSpPr/>
            <p:nvPr/>
          </p:nvGrpSpPr>
          <p:grpSpPr>
            <a:xfrm>
              <a:off x="2809740" y="3443088"/>
              <a:ext cx="4451351" cy="516835"/>
              <a:chOff x="7434048" y="5333463"/>
              <a:chExt cx="4451351" cy="516835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7434048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8187977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941906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9695835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10449764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1203691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2055811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301882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8120214" y="1728386"/>
            <a:ext cx="3857508" cy="369332"/>
            <a:chOff x="8120214" y="1728386"/>
            <a:chExt cx="3857508" cy="369332"/>
          </a:xfrm>
        </p:grpSpPr>
        <p:sp>
          <p:nvSpPr>
            <p:cNvPr id="42" name="TextBox 41"/>
            <p:cNvSpPr txBox="1"/>
            <p:nvPr/>
          </p:nvSpPr>
          <p:spPr>
            <a:xfrm>
              <a:off x="10608336" y="172838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</a:t>
              </a:r>
              <a:endParaRPr lang="en-US" altLang="ko-KR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778962" y="172838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</a:t>
              </a:r>
              <a:endParaRPr lang="en-US" altLang="ko-KR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949588" y="172838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</a:t>
              </a:r>
              <a:endParaRPr lang="en-US" altLang="ko-KR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120214" y="172838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8</a:t>
              </a:r>
              <a:endParaRPr lang="en-US" altLang="ko-KR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344238" y="172838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+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514864" y="172838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+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173612" y="172838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+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1002986" y="1728386"/>
              <a:ext cx="351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=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437709" y="1728386"/>
              <a:ext cx="540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15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117439" y="3352267"/>
            <a:ext cx="5959209" cy="516835"/>
            <a:chOff x="1301882" y="3443088"/>
            <a:chExt cx="5959209" cy="516835"/>
          </a:xfrm>
        </p:grpSpPr>
        <p:grpSp>
          <p:nvGrpSpPr>
            <p:cNvPr id="52" name="그룹 51"/>
            <p:cNvGrpSpPr/>
            <p:nvPr/>
          </p:nvGrpSpPr>
          <p:grpSpPr>
            <a:xfrm>
              <a:off x="2809740" y="3443088"/>
              <a:ext cx="4451351" cy="516835"/>
              <a:chOff x="7434048" y="5333463"/>
              <a:chExt cx="4451351" cy="516835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7434048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8187977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8941906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9695835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0449764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11203691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sp>
          <p:nvSpPr>
            <p:cNvPr id="53" name="직사각형 52"/>
            <p:cNvSpPr/>
            <p:nvPr/>
          </p:nvSpPr>
          <p:spPr>
            <a:xfrm>
              <a:off x="2055811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301882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747181" y="2820064"/>
            <a:ext cx="5230541" cy="412069"/>
            <a:chOff x="7590495" y="1728386"/>
            <a:chExt cx="5230541" cy="412069"/>
          </a:xfrm>
        </p:grpSpPr>
        <p:sp>
          <p:nvSpPr>
            <p:cNvPr id="63" name="TextBox 62"/>
            <p:cNvSpPr txBox="1"/>
            <p:nvPr/>
          </p:nvSpPr>
          <p:spPr>
            <a:xfrm>
              <a:off x="11368304" y="172838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</a:t>
              </a:r>
              <a:endParaRPr lang="en-US" altLang="ko-KR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669529" y="176847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</a:t>
              </a:r>
              <a:endParaRPr lang="en-US" altLang="ko-KR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398680" y="172838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16</a:t>
              </a:r>
              <a:endParaRPr lang="en-US" altLang="ko-KR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590495" y="1738989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32</a:t>
              </a:r>
              <a:endParaRPr lang="en-US" altLang="ko-KR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344238" y="172838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+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31602" y="172838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+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0968542" y="177112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+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1886373" y="1728386"/>
              <a:ext cx="351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=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281023" y="1728386"/>
              <a:ext cx="540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51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4749149" y="4412839"/>
            <a:ext cx="4595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- 10101001	[  - 87	]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01010110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01010111      64+16+4+2+1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757096" y="5279741"/>
            <a:ext cx="4595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- 11110000	[  -  16	]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00001111</a:t>
            </a:r>
          </a:p>
          <a:p>
            <a:r>
              <a:rPr lang="en-US" altLang="ko-KR" dirty="0" smtClean="0"/>
              <a:t>  00010000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082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978" y="1347220"/>
            <a:ext cx="4693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잘못된 실수의 표현 방식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정수를 표현하는 방식을 실수 표현에 적용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작은 수를 표현하는데 있어서 한계를 지님</a:t>
            </a:r>
            <a:endParaRPr lang="en-US" altLang="ko-KR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4-2 </a:t>
              </a:r>
              <a:r>
                <a:rPr lang="ko-KR" altLang="en-US" dirty="0" smtClean="0"/>
                <a:t>정수와 실수의 표현 방식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191380" y="3103836"/>
            <a:ext cx="4964043" cy="394737"/>
            <a:chOff x="1301882" y="3443088"/>
            <a:chExt cx="5959209" cy="516835"/>
          </a:xfrm>
        </p:grpSpPr>
        <p:grpSp>
          <p:nvGrpSpPr>
            <p:cNvPr id="8" name="그룹 7"/>
            <p:cNvGrpSpPr/>
            <p:nvPr/>
          </p:nvGrpSpPr>
          <p:grpSpPr>
            <a:xfrm>
              <a:off x="2809740" y="3443088"/>
              <a:ext cx="4451351" cy="516835"/>
              <a:chOff x="7434048" y="5333463"/>
              <a:chExt cx="4451351" cy="516835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7434048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187977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941906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9695835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10449764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1203691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2055811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301882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131957" y="3103837"/>
            <a:ext cx="4964043" cy="394737"/>
            <a:chOff x="1301882" y="3443088"/>
            <a:chExt cx="5959209" cy="516835"/>
          </a:xfrm>
        </p:grpSpPr>
        <p:grpSp>
          <p:nvGrpSpPr>
            <p:cNvPr id="28" name="그룹 27"/>
            <p:cNvGrpSpPr/>
            <p:nvPr/>
          </p:nvGrpSpPr>
          <p:grpSpPr>
            <a:xfrm>
              <a:off x="2809740" y="3443088"/>
              <a:ext cx="4451351" cy="516835"/>
              <a:chOff x="7434048" y="5333463"/>
              <a:chExt cx="4451351" cy="516835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7434048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8187977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8941906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9695835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0449764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11203691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sp>
          <p:nvSpPr>
            <p:cNvPr id="29" name="직사각형 28"/>
            <p:cNvSpPr/>
            <p:nvPr/>
          </p:nvSpPr>
          <p:spPr>
            <a:xfrm>
              <a:off x="2055811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01882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495852" y="3103837"/>
            <a:ext cx="567865" cy="394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495852" y="2539204"/>
            <a:ext cx="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1063717" y="2539204"/>
            <a:ext cx="0" cy="1118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6096000" y="2539204"/>
            <a:ext cx="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11155423" y="2539204"/>
            <a:ext cx="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495852" y="2875722"/>
            <a:ext cx="6361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1063717" y="2875722"/>
            <a:ext cx="50322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6127180" y="2875722"/>
            <a:ext cx="50322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6127180" y="3896139"/>
            <a:ext cx="50322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495852" y="3896139"/>
            <a:ext cx="56001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20978" y="23871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부호</a:t>
            </a:r>
            <a:endParaRPr lang="en-US" altLang="ko-KR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2520076" y="240232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소수점 이상</a:t>
            </a:r>
            <a:endParaRPr lang="en-US" altLang="ko-KR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7815546" y="243284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소수점 이하</a:t>
            </a:r>
            <a:endParaRPr lang="en-US" altLang="ko-KR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7649098" y="4013713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</a:t>
            </a:r>
            <a:r>
              <a:rPr lang="ko-KR" altLang="en-US" dirty="0" smtClean="0"/>
              <a:t>바이트</a:t>
            </a:r>
            <a:endParaRPr lang="en-US" altLang="ko-KR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2706223" y="399106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</a:t>
            </a:r>
            <a:r>
              <a:rPr lang="ko-KR" altLang="en-US" dirty="0" smtClean="0"/>
              <a:t>바이트</a:t>
            </a:r>
            <a:endParaRPr lang="en-US" altLang="ko-KR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2737548" y="5126862"/>
            <a:ext cx="67169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FF0000"/>
                </a:solidFill>
              </a:rPr>
              <a:t>이렇게 표현 할 수 없다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. </a:t>
            </a:r>
          </a:p>
          <a:p>
            <a:pPr algn="ctr"/>
            <a:r>
              <a:rPr lang="ko-KR" altLang="en-US" sz="2800" b="1" dirty="0" smtClean="0">
                <a:solidFill>
                  <a:srgbClr val="FF0000"/>
                </a:solidFill>
              </a:rPr>
              <a:t>소수점 이하에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0.0001 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이런 표현이 안됨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990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978" y="1347220"/>
            <a:ext cx="6293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정확한 실수 표현 방식</a:t>
            </a:r>
            <a:endParaRPr lang="en-US" altLang="ko-KR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- </a:t>
            </a:r>
            <a:r>
              <a:rPr lang="ko-KR" altLang="en-US" b="1" dirty="0" smtClean="0">
                <a:solidFill>
                  <a:srgbClr val="FF0000"/>
                </a:solidFill>
              </a:rPr>
              <a:t>오차가 존재하는 단점을 지님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그러나 효율적인 표현 방식</a:t>
            </a:r>
            <a:endParaRPr lang="en-US" altLang="ko-KR" dirty="0" smtClean="0"/>
          </a:p>
          <a:p>
            <a:r>
              <a:rPr lang="ko-KR" altLang="en-US" dirty="0" smtClean="0"/>
              <a:t>예제 </a:t>
            </a:r>
            <a:r>
              <a:rPr lang="en-US" altLang="ko-KR" dirty="0" err="1" smtClean="0"/>
              <a:t>float_error.c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endParaRPr lang="en-US" altLang="ko-KR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4-2 </a:t>
              </a:r>
              <a:r>
                <a:rPr lang="ko-KR" altLang="en-US" dirty="0" smtClean="0"/>
                <a:t>정수와 실수의 표현 방식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191380" y="3103836"/>
            <a:ext cx="4964043" cy="394737"/>
            <a:chOff x="1301882" y="3443088"/>
            <a:chExt cx="5959209" cy="516835"/>
          </a:xfrm>
        </p:grpSpPr>
        <p:grpSp>
          <p:nvGrpSpPr>
            <p:cNvPr id="8" name="그룹 7"/>
            <p:cNvGrpSpPr/>
            <p:nvPr/>
          </p:nvGrpSpPr>
          <p:grpSpPr>
            <a:xfrm>
              <a:off x="2809740" y="3443088"/>
              <a:ext cx="4451351" cy="516835"/>
              <a:chOff x="7434048" y="5333463"/>
              <a:chExt cx="4451351" cy="516835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7434048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187977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941906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9695835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10449764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1203691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2055811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301882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31957" y="3103837"/>
            <a:ext cx="4964043" cy="394737"/>
            <a:chOff x="1301882" y="3443088"/>
            <a:chExt cx="5959209" cy="516835"/>
          </a:xfrm>
        </p:grpSpPr>
        <p:grpSp>
          <p:nvGrpSpPr>
            <p:cNvPr id="18" name="그룹 17"/>
            <p:cNvGrpSpPr/>
            <p:nvPr/>
          </p:nvGrpSpPr>
          <p:grpSpPr>
            <a:xfrm>
              <a:off x="2809740" y="3443088"/>
              <a:ext cx="4451351" cy="516835"/>
              <a:chOff x="7434048" y="5333463"/>
              <a:chExt cx="4451351" cy="516835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7434048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187977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941906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695835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0449764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1203691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2055811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01882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cxnSp>
        <p:nvCxnSpPr>
          <p:cNvPr id="27" name="직선 연결선 26"/>
          <p:cNvCxnSpPr/>
          <p:nvPr/>
        </p:nvCxnSpPr>
        <p:spPr>
          <a:xfrm flipV="1">
            <a:off x="495852" y="2539204"/>
            <a:ext cx="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1063717" y="2539204"/>
            <a:ext cx="0" cy="1451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6096000" y="2539204"/>
            <a:ext cx="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11155423" y="2539204"/>
            <a:ext cx="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95852" y="2875722"/>
            <a:ext cx="6361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6127180" y="3896139"/>
            <a:ext cx="50322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131957" y="3896139"/>
            <a:ext cx="49640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20978" y="23871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부호</a:t>
            </a:r>
            <a:endParaRPr lang="en-US" altLang="ko-KR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7649098" y="401371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</a:t>
            </a:r>
            <a:endParaRPr lang="en-US" altLang="ko-KR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2706223" y="399106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</a:t>
            </a:r>
            <a:endParaRPr lang="en-US" altLang="ko-KR" dirty="0" smtClean="0"/>
          </a:p>
        </p:txBody>
      </p:sp>
      <p:sp>
        <p:nvSpPr>
          <p:cNvPr id="37" name="직사각형 36"/>
          <p:cNvSpPr/>
          <p:nvPr/>
        </p:nvSpPr>
        <p:spPr>
          <a:xfrm>
            <a:off x="495852" y="3103837"/>
            <a:ext cx="567865" cy="394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360140" y="4975010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(1.m)x2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21762" y="482943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e - 127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69914" y="5014100"/>
            <a:ext cx="5902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±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0" y="5247321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부동 소수점 표현방식 에 대한 오차</a:t>
            </a:r>
            <a:endParaRPr lang="en-US" altLang="ko-KR" dirty="0" smtClean="0"/>
          </a:p>
        </p:txBody>
      </p:sp>
      <p:sp>
        <p:nvSpPr>
          <p:cNvPr id="38" name="슬라이드 번호 개체 틀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7375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978" y="1347220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정확한 실수 표현 방식 </a:t>
            </a:r>
            <a:r>
              <a:rPr lang="en-US" altLang="ko-KR" dirty="0"/>
              <a:t>for – </a:t>
            </a:r>
            <a:r>
              <a:rPr lang="ko-KR" altLang="en-US" dirty="0" err="1"/>
              <a:t>반복문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4-2 </a:t>
              </a:r>
              <a:r>
                <a:rPr lang="ko-KR" altLang="en-US" dirty="0" smtClean="0"/>
                <a:t>정수와 실수의 표현 방식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836221" y="6465979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4-2 </a:t>
            </a:r>
            <a:r>
              <a:rPr lang="ko-KR" altLang="en-US" sz="1200" dirty="0"/>
              <a:t>정수와 실수의 표현 </a:t>
            </a:r>
            <a:r>
              <a:rPr lang="ko-KR" altLang="en-US" sz="1200" dirty="0" smtClean="0"/>
              <a:t>방식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–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14026" y="2663687"/>
            <a:ext cx="6046083" cy="40792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#include &lt;</a:t>
            </a:r>
            <a:r>
              <a:rPr lang="en-US" altLang="ko-KR" sz="1400" dirty="0" err="1">
                <a:solidFill>
                  <a:schemeClr val="tx1"/>
                </a:solidFill>
              </a:rPr>
              <a:t>stdio.h</a:t>
            </a:r>
            <a:r>
              <a:rPr lang="en-US" altLang="ko-KR" sz="1400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 err="1">
                <a:solidFill>
                  <a:schemeClr val="tx1"/>
                </a:solidFill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	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i</a:t>
            </a:r>
            <a:r>
              <a:rPr lang="en-US" altLang="ko-KR" sz="14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	float </a:t>
            </a:r>
            <a:r>
              <a:rPr lang="en-US" altLang="ko-KR" sz="1400" dirty="0">
                <a:solidFill>
                  <a:schemeClr val="tx1"/>
                </a:solidFill>
              </a:rPr>
              <a:t>f = 0;</a:t>
            </a:r>
          </a:p>
          <a:p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nn-NO" altLang="ko-KR" sz="1400" dirty="0" smtClean="0">
                <a:solidFill>
                  <a:schemeClr val="tx1"/>
                </a:solidFill>
              </a:rPr>
              <a:t>	for </a:t>
            </a:r>
            <a:r>
              <a:rPr lang="nn-NO" altLang="ko-KR" sz="1400" dirty="0">
                <a:solidFill>
                  <a:schemeClr val="tx1"/>
                </a:solidFill>
              </a:rPr>
              <a:t>(i = 0; i &lt; 100; i++)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	f </a:t>
            </a:r>
            <a:r>
              <a:rPr lang="en-US" altLang="ko-KR" sz="1400" dirty="0">
                <a:solidFill>
                  <a:schemeClr val="tx1"/>
                </a:solidFill>
              </a:rPr>
              <a:t>+= 0.1;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	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dirty="0">
                <a:solidFill>
                  <a:schemeClr val="tx1"/>
                </a:solidFill>
              </a:rPr>
              <a:t>("%f \n", f);</a:t>
            </a:r>
          </a:p>
          <a:p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}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r="42376" b="57429"/>
          <a:stretch/>
        </p:blipFill>
        <p:spPr>
          <a:xfrm>
            <a:off x="6503726" y="4703332"/>
            <a:ext cx="4835546" cy="15268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03725" y="1010013"/>
            <a:ext cx="54531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모든 프로그램은 오차가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</a:t>
            </a:r>
            <a:r>
              <a:rPr lang="ko-KR" altLang="en-US" dirty="0" smtClean="0"/>
              <a:t>라는 변수를 </a:t>
            </a:r>
            <a:r>
              <a:rPr lang="en-US" altLang="ko-KR" dirty="0" smtClean="0"/>
              <a:t>float</a:t>
            </a:r>
            <a:r>
              <a:rPr lang="ko-KR" altLang="en-US" dirty="0" smtClean="0"/>
              <a:t>으로 선언</a:t>
            </a:r>
            <a:endParaRPr lang="en-US" altLang="ko-KR" dirty="0" smtClean="0"/>
          </a:p>
          <a:p>
            <a:r>
              <a:rPr lang="ko-KR" altLang="en-US" dirty="0" smtClean="0"/>
              <a:t>정수가 아니라 실수로 선언함</a:t>
            </a:r>
            <a:endParaRPr lang="en-US" altLang="ko-KR" dirty="0" smtClean="0"/>
          </a:p>
          <a:p>
            <a:r>
              <a:rPr lang="en-US" altLang="ko-KR" dirty="0" smtClean="0"/>
              <a:t>f+=0.1 f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0.1 </a:t>
            </a:r>
            <a:r>
              <a:rPr lang="ko-KR" altLang="en-US" dirty="0" smtClean="0"/>
              <a:t>씩 더해줘라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0.1 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f</a:t>
            </a:r>
            <a:r>
              <a:rPr lang="ko-KR" altLang="en-US" dirty="0" smtClean="0"/>
              <a:t>의 값을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번 증가 시켜라</a:t>
            </a:r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진수 </a:t>
            </a:r>
            <a:r>
              <a:rPr lang="ko-KR" altLang="en-US" dirty="0" err="1" smtClean="0"/>
              <a:t>실수형으로</a:t>
            </a:r>
            <a:r>
              <a:rPr lang="ko-KR" altLang="en-US" dirty="0" smtClean="0"/>
              <a:t> 출력해라</a:t>
            </a:r>
            <a:endParaRPr lang="en-US" altLang="ko-KR" dirty="0" smtClean="0"/>
          </a:p>
          <a:p>
            <a:r>
              <a:rPr lang="en-US" altLang="ko-KR" dirty="0" smtClean="0"/>
              <a:t>10.000002   2</a:t>
            </a:r>
            <a:r>
              <a:rPr lang="ko-KR" altLang="en-US" dirty="0" smtClean="0"/>
              <a:t>라는 오차가 있다</a:t>
            </a:r>
            <a:r>
              <a:rPr lang="en-US" altLang="ko-KR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836221" y="5228211"/>
            <a:ext cx="477078" cy="4770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0352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978" y="1347220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비트 단위 연산자의 종류</a:t>
            </a:r>
            <a:endParaRPr lang="en-US" altLang="ko-KR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4-3 </a:t>
              </a:r>
              <a:r>
                <a:rPr lang="ko-KR" altLang="en-US" dirty="0" smtClean="0"/>
                <a:t>정수와 실수의 표현 방식</a:t>
              </a:r>
              <a:endParaRPr lang="ko-KR" altLang="en-US" dirty="0"/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106535"/>
              </p:ext>
            </p:extLst>
          </p:nvPr>
        </p:nvGraphicFramePr>
        <p:xfrm>
          <a:off x="347134" y="2857293"/>
          <a:ext cx="3505199" cy="36328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7176"/>
                <a:gridCol w="1850847"/>
                <a:gridCol w="827176"/>
              </a:tblGrid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</a:rPr>
                        <a:t> 연산자 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</a:rPr>
                        <a:t> 연산자의 의미 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</a:rPr>
                        <a:t> 결합성 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5143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</a:rPr>
                        <a:t> </a:t>
                      </a:r>
                      <a:r>
                        <a:rPr lang="en-US" altLang="ko-KR" sz="1800" b="1" u="none" strike="noStrike">
                          <a:effectLst/>
                        </a:rPr>
                        <a:t>&amp; 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</a:rPr>
                        <a:t> 비트 단위 </a:t>
                      </a:r>
                      <a:r>
                        <a:rPr lang="en-US" sz="1800" b="1" u="none" strike="noStrike">
                          <a:effectLst/>
                        </a:rPr>
                        <a:t>AND</a:t>
                      </a:r>
                      <a:br>
                        <a:rPr lang="en-US" sz="1800" b="1" u="none" strike="noStrike">
                          <a:effectLst/>
                        </a:rPr>
                      </a:br>
                      <a:r>
                        <a:rPr lang="en-US" sz="1800" b="1" u="none" strike="noStrike">
                          <a:effectLst/>
                        </a:rPr>
                        <a:t>ex) a&amp;b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</a:rPr>
                        <a:t> </a:t>
                      </a:r>
                      <a:r>
                        <a:rPr lang="en-US" altLang="ko-KR" sz="1800" b="1" u="none" strike="noStrike">
                          <a:effectLst/>
                        </a:rPr>
                        <a:t>-&gt; 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5143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</a:rPr>
                        <a:t> </a:t>
                      </a:r>
                      <a:r>
                        <a:rPr lang="en-US" altLang="ko-KR" sz="1800" b="1" u="none" strike="noStrike">
                          <a:effectLst/>
                        </a:rPr>
                        <a:t>| 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</a:rPr>
                        <a:t> 비트 단위 </a:t>
                      </a:r>
                      <a:r>
                        <a:rPr lang="en-US" sz="1800" b="1" u="none" strike="noStrike">
                          <a:effectLst/>
                        </a:rPr>
                        <a:t>OR</a:t>
                      </a:r>
                      <a:br>
                        <a:rPr lang="en-US" sz="1800" b="1" u="none" strike="noStrike">
                          <a:effectLst/>
                        </a:rPr>
                      </a:br>
                      <a:r>
                        <a:rPr lang="en-US" sz="1800" b="1" u="none" strike="noStrike">
                          <a:effectLst/>
                        </a:rPr>
                        <a:t>ex) a|b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</a:rPr>
                        <a:t> </a:t>
                      </a:r>
                      <a:r>
                        <a:rPr lang="en-US" altLang="ko-KR" sz="1800" b="1" u="none" strike="noStrike">
                          <a:effectLst/>
                        </a:rPr>
                        <a:t>^ 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</a:rPr>
                        <a:t> 비트 단위 </a:t>
                      </a:r>
                      <a:r>
                        <a:rPr lang="en-US" sz="1800" b="1" u="none" strike="noStrike">
                          <a:effectLst/>
                        </a:rPr>
                        <a:t>XOR</a:t>
                      </a:r>
                      <a:br>
                        <a:rPr lang="en-US" sz="1800" b="1" u="none" strike="noStrike">
                          <a:effectLst/>
                        </a:rPr>
                      </a:br>
                      <a:r>
                        <a:rPr lang="en-US" sz="1800" b="1" u="none" strike="noStrike">
                          <a:effectLst/>
                        </a:rPr>
                        <a:t>ex) a^b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</a:rPr>
                        <a:t> </a:t>
                      </a:r>
                      <a:r>
                        <a:rPr lang="en-US" altLang="ko-KR" sz="1800" b="1" u="none" strike="noStrike">
                          <a:effectLst/>
                        </a:rPr>
                        <a:t>~ 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</a:rPr>
                        <a:t> 비트 단위 </a:t>
                      </a:r>
                      <a:r>
                        <a:rPr lang="en-US" sz="1800" b="1" u="none" strike="noStrike">
                          <a:effectLst/>
                        </a:rPr>
                        <a:t>AND</a:t>
                      </a:r>
                      <a:br>
                        <a:rPr lang="en-US" sz="1800" b="1" u="none" strike="noStrike">
                          <a:effectLst/>
                        </a:rPr>
                      </a:br>
                      <a:r>
                        <a:rPr lang="en-US" sz="1800" b="1" u="none" strike="noStrike">
                          <a:effectLst/>
                        </a:rPr>
                        <a:t>ex) ~a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</a:rPr>
                        <a:t> </a:t>
                      </a:r>
                      <a:r>
                        <a:rPr lang="en-US" altLang="ko-KR" sz="1800" b="1" u="none" strike="noStrike">
                          <a:effectLst/>
                        </a:rPr>
                        <a:t>&lt;&lt; 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</a:rPr>
                        <a:t> 왼쪽으로 이동</a:t>
                      </a:r>
                      <a:br>
                        <a:rPr lang="ko-KR" altLang="en-US" sz="1800" b="1" u="none" strike="noStrike">
                          <a:effectLst/>
                        </a:rPr>
                      </a:br>
                      <a:r>
                        <a:rPr lang="en-US" altLang="ko-KR" sz="1800" b="1" u="none" strike="noStrike">
                          <a:effectLst/>
                        </a:rPr>
                        <a:t>ex) &lt;&lt;2 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143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</a:rPr>
                        <a:t> </a:t>
                      </a:r>
                      <a:r>
                        <a:rPr lang="en-US" altLang="ko-KR" sz="1800" b="1" u="none" strike="noStrike">
                          <a:effectLst/>
                        </a:rPr>
                        <a:t>&gt;&gt; 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</a:rPr>
                        <a:t> 오른쪽으로 이동</a:t>
                      </a:r>
                      <a:br>
                        <a:rPr lang="ko-KR" altLang="en-US" sz="1800" b="1" u="none" strike="noStrike" dirty="0">
                          <a:effectLst/>
                        </a:rPr>
                      </a:br>
                      <a:r>
                        <a:rPr lang="en-US" altLang="ko-KR" sz="1800" b="1" u="none" strike="noStrike" dirty="0">
                          <a:effectLst/>
                        </a:rPr>
                        <a:t>ex) a&gt;&gt;2 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370126" y="3282038"/>
            <a:ext cx="329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&amp;&amp; </a:t>
            </a:r>
            <a:r>
              <a:rPr lang="ko-KR" altLang="en-US" dirty="0" smtClean="0"/>
              <a:t>논리 연산자</a:t>
            </a:r>
            <a:endParaRPr lang="en-US" altLang="ko-KR" dirty="0" smtClean="0"/>
          </a:p>
          <a:p>
            <a:r>
              <a:rPr lang="en-US" altLang="ko-KR" dirty="0" smtClean="0"/>
              <a:t>&amp; </a:t>
            </a:r>
            <a:r>
              <a:rPr lang="ko-KR" altLang="en-US" dirty="0" smtClean="0"/>
              <a:t>비트 연산자 혼동하지 마라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8200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978" y="1347220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&amp;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비트 단위 </a:t>
            </a:r>
            <a:r>
              <a:rPr lang="en-US" altLang="ko-KR" dirty="0" smtClean="0"/>
              <a:t>AND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4-3 </a:t>
              </a:r>
              <a:r>
                <a:rPr lang="ko-KR" altLang="en-US" dirty="0" smtClean="0"/>
                <a:t>정수와 실수의 표현 방식</a:t>
              </a:r>
              <a:endParaRPr lang="ko-KR" altLang="en-US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839104" y="1219200"/>
            <a:ext cx="2853244" cy="20540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0 &amp; 0 -&gt; 0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0 &amp; 1 -&gt; 0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 &amp; 0 -&gt; 0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 &amp; 1 -&gt; 1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0978" y="3273287"/>
            <a:ext cx="6271370" cy="3127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a = 15;// 00000000  00000000  00000000  00001111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b = 20;// 00000000  00000000  00000000  00010100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c = a &amp; b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("AND </a:t>
            </a:r>
            <a:r>
              <a:rPr lang="ko-KR" altLang="en-US" sz="1400" b="1" dirty="0">
                <a:solidFill>
                  <a:schemeClr val="tx1"/>
                </a:solidFill>
              </a:rPr>
              <a:t>연산 결과 </a:t>
            </a:r>
            <a:r>
              <a:rPr lang="en-US" altLang="ko-KR" sz="1400" b="1" dirty="0">
                <a:solidFill>
                  <a:schemeClr val="tx1"/>
                </a:solidFill>
              </a:rPr>
              <a:t>: %d", c); //</a:t>
            </a:r>
            <a:r>
              <a:rPr lang="ko-KR" altLang="en-US" sz="1400" b="1" dirty="0">
                <a:solidFill>
                  <a:schemeClr val="tx1"/>
                </a:solidFill>
              </a:rPr>
              <a:t>출력 결과</a:t>
            </a:r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36221" y="6465979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4-2 </a:t>
            </a:r>
            <a:r>
              <a:rPr lang="ko-KR" altLang="en-US" sz="1200" dirty="0"/>
              <a:t>정수와 실수의 표현 </a:t>
            </a:r>
            <a:r>
              <a:rPr lang="ko-KR" altLang="en-US" sz="1200" dirty="0" smtClean="0"/>
              <a:t>방식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–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14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812" y="2312504"/>
            <a:ext cx="4298917" cy="1610140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0369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978" y="1347220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&amp;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비트 단위 </a:t>
            </a:r>
            <a:r>
              <a:rPr lang="en-US" altLang="ko-KR" dirty="0" smtClean="0"/>
              <a:t>AND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4-3 </a:t>
              </a:r>
              <a:r>
                <a:rPr lang="ko-KR" altLang="en-US" dirty="0" smtClean="0"/>
                <a:t>정수와 실수의 표현 방식</a:t>
              </a:r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89509" y="2845558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00000000  00000000  </a:t>
            </a:r>
            <a:r>
              <a:rPr lang="en-US" altLang="ko-KR" sz="2800" b="1" dirty="0" smtClean="0"/>
              <a:t>00000000  00001111</a:t>
            </a:r>
            <a:endParaRPr lang="en-US" altLang="ko-KR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289509" y="3492860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00000000  00000000  </a:t>
            </a:r>
            <a:r>
              <a:rPr lang="en-US" altLang="ko-KR" sz="2800" b="1" dirty="0" smtClean="0"/>
              <a:t>00000000  00010100</a:t>
            </a:r>
            <a:endParaRPr lang="en-US" altLang="ko-KR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289509" y="4140162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00000000  00000000  </a:t>
            </a:r>
            <a:r>
              <a:rPr lang="en-US" altLang="ko-KR" sz="2800" b="1" dirty="0" smtClean="0"/>
              <a:t>00000000  00000100</a:t>
            </a:r>
            <a:endParaRPr lang="en-US" altLang="ko-KR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63850" y="356980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1118" y="287682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1118" y="356980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049247" y="791471"/>
            <a:ext cx="2853244" cy="20540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0 &amp; 0 -&gt; 0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0 &amp; 1 -&gt; 0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 &amp; 0 -&gt; 0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 &amp; 1 -&gt; 1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4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68366" y="244313"/>
              <a:ext cx="3395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2-1 “Hello, World!” </a:t>
              </a:r>
              <a:r>
                <a:rPr lang="ko-KR" altLang="en-US" dirty="0" smtClean="0"/>
                <a:t>들여다보기</a:t>
              </a:r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39415" y="299180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main(void)</a:t>
            </a:r>
            <a:endParaRPr lang="en-US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en-US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"Hello World! \n"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0;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99734" y="2317916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solidFill>
                  <a:schemeClr val="accent2"/>
                </a:solidFill>
              </a:rPr>
              <a:t>출력의 형태</a:t>
            </a:r>
            <a:endParaRPr lang="ko-KR" altLang="en-US" sz="11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01" y="244872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accent2"/>
                </a:solidFill>
              </a:rPr>
              <a:t>함수의 이름</a:t>
            </a:r>
            <a:endParaRPr lang="ko-KR" altLang="en-US" sz="1100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26845" y="2579526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accent2"/>
                </a:solidFill>
              </a:rPr>
              <a:t>입력의 형태</a:t>
            </a:r>
            <a:endParaRPr lang="ko-KR" altLang="en-US" sz="11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29893" y="3369748"/>
            <a:ext cx="1162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accent2"/>
                </a:solidFill>
              </a:rPr>
              <a:t>main </a:t>
            </a:r>
            <a:r>
              <a:rPr lang="ko-KR" altLang="en-US" sz="1100" dirty="0" smtClean="0">
                <a:solidFill>
                  <a:schemeClr val="accent2"/>
                </a:solidFill>
              </a:rPr>
              <a:t>몸체 시작</a:t>
            </a:r>
            <a:endParaRPr lang="ko-KR" altLang="en-US" sz="11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29893" y="4145017"/>
            <a:ext cx="1162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accent2"/>
                </a:solidFill>
              </a:rPr>
              <a:t>main </a:t>
            </a:r>
            <a:r>
              <a:rPr lang="ko-KR" altLang="en-US" sz="1100" dirty="0" smtClean="0">
                <a:solidFill>
                  <a:schemeClr val="accent2"/>
                </a:solidFill>
              </a:rPr>
              <a:t>몸체 종료</a:t>
            </a:r>
            <a:endParaRPr lang="ko-KR" altLang="en-US" sz="1100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05448" y="373047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solidFill>
                  <a:schemeClr val="accent2"/>
                </a:solidFill>
              </a:rPr>
              <a:t>함수의 몸체</a:t>
            </a:r>
            <a:endParaRPr lang="ko-KR" altLang="en-US" sz="1100" dirty="0">
              <a:solidFill>
                <a:schemeClr val="accent2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569574" y="2710331"/>
            <a:ext cx="388115" cy="42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2"/>
          </p:cNvCxnSpPr>
          <p:nvPr/>
        </p:nvCxnSpPr>
        <p:spPr>
          <a:xfrm flipH="1">
            <a:off x="3822641" y="2710331"/>
            <a:ext cx="1" cy="412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4759618" y="2785667"/>
            <a:ext cx="232776" cy="336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45639" y="3430391"/>
            <a:ext cx="127150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FF0000"/>
                </a:solidFill>
              </a:rPr>
              <a:t>몸체의 시작</a:t>
            </a:r>
            <a:endParaRPr lang="en-US" altLang="ko-KR" sz="1100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>
                <a:solidFill>
                  <a:srgbClr val="FF0000"/>
                </a:solidFill>
              </a:rPr>
              <a:t>몸체의 끝 사이에</a:t>
            </a:r>
            <a:endParaRPr lang="en-US" altLang="ko-KR" sz="1100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>
                <a:solidFill>
                  <a:srgbClr val="FF0000"/>
                </a:solidFill>
              </a:rPr>
              <a:t>기능을 정의 한다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29893" y="5076996"/>
            <a:ext cx="87350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입력의 형태 </a:t>
            </a: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입력이 이루어지면 </a:t>
            </a: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- &gt; 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함수의 몸체 </a:t>
            </a: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기능에 의해서 가공을 해주고 </a:t>
            </a: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–&gt; 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출력이 된다</a:t>
            </a: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algn="ctr"/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에서의 함수는 다양한 형태로 출력이 존재할 수 있다</a:t>
            </a: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algn="ctr"/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메인 함수의 입력형태는 </a:t>
            </a:r>
            <a:r>
              <a:rPr lang="ko-KR" altLang="en-US" sz="1400" b="1" dirty="0" err="1" smtClean="0">
                <a:solidFill>
                  <a:schemeClr val="accent1">
                    <a:lumMod val="75000"/>
                  </a:schemeClr>
                </a:solidFill>
              </a:rPr>
              <a:t>보이드이고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 출력형태는 </a:t>
            </a:r>
            <a:r>
              <a:rPr lang="ko-KR" altLang="en-US" sz="1400" b="1" dirty="0" err="1" smtClean="0">
                <a:solidFill>
                  <a:schemeClr val="accent1">
                    <a:lumMod val="75000"/>
                  </a:schemeClr>
                </a:solidFill>
              </a:rPr>
              <a:t>인트이다</a:t>
            </a: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</a:rPr>
              <a:t>메인 함수의 형태는 중괄호 형태의 사이에 있다</a:t>
            </a: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ko-KR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037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978" y="134722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|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비트 단위 </a:t>
            </a:r>
            <a:r>
              <a:rPr lang="en-US" altLang="ko-KR" dirty="0" smtClean="0"/>
              <a:t>OR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4-3 </a:t>
              </a:r>
              <a:r>
                <a:rPr lang="ko-KR" altLang="en-US" dirty="0" smtClean="0"/>
                <a:t>정수와 실수의 표현 방식</a:t>
              </a:r>
              <a:endParaRPr lang="ko-KR" altLang="en-US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839104" y="1219200"/>
            <a:ext cx="2853244" cy="20540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0 | 0 -&gt; 0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0 | 1 -&gt; 1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 | 0 -&gt; 1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 | 1 -&gt; 1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0978" y="3273287"/>
            <a:ext cx="6271370" cy="3127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a = 15;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b = 20;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c = a | b;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("OR </a:t>
            </a:r>
            <a:r>
              <a:rPr lang="ko-KR" altLang="en-US" sz="1400" b="1" dirty="0">
                <a:solidFill>
                  <a:schemeClr val="tx1"/>
                </a:solidFill>
              </a:rPr>
              <a:t>연산 결과 </a:t>
            </a:r>
            <a:r>
              <a:rPr lang="en-US" altLang="ko-KR" sz="1400" b="1" dirty="0">
                <a:solidFill>
                  <a:schemeClr val="tx1"/>
                </a:solidFill>
              </a:rPr>
              <a:t>: %</a:t>
            </a:r>
            <a:r>
              <a:rPr lang="en-US" altLang="ko-KR" sz="1400" b="1" dirty="0" err="1">
                <a:solidFill>
                  <a:schemeClr val="tx1"/>
                </a:solidFill>
              </a:rPr>
              <a:t>d",c</a:t>
            </a:r>
            <a:r>
              <a:rPr lang="en-US" altLang="ko-KR" sz="1400" b="1" dirty="0">
                <a:solidFill>
                  <a:schemeClr val="tx1"/>
                </a:solidFill>
              </a:rPr>
              <a:t>);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return 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503" y="1584609"/>
            <a:ext cx="4754840" cy="15694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36221" y="6465979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4-2 </a:t>
            </a:r>
            <a:r>
              <a:rPr lang="ko-KR" altLang="en-US" sz="1200" dirty="0"/>
              <a:t>정수와 실수의 표현 </a:t>
            </a:r>
            <a:r>
              <a:rPr lang="ko-KR" altLang="en-US" sz="1200" dirty="0" smtClean="0"/>
              <a:t>방식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–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2150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978" y="134722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|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비트 단위 </a:t>
            </a:r>
            <a:r>
              <a:rPr lang="en-US" altLang="ko-KR" dirty="0" smtClean="0"/>
              <a:t>OR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4-3 </a:t>
              </a:r>
              <a:r>
                <a:rPr lang="ko-KR" altLang="en-US" dirty="0" smtClean="0"/>
                <a:t>정수와 실수의 표현 방식</a:t>
              </a:r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89509" y="3428654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00000000  00000000  </a:t>
            </a:r>
            <a:r>
              <a:rPr lang="en-US" altLang="ko-KR" sz="2800" b="1" dirty="0" smtClean="0"/>
              <a:t>00000000  00001111</a:t>
            </a:r>
            <a:endParaRPr lang="en-US" altLang="ko-KR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289509" y="4075956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00000000  00000000  </a:t>
            </a:r>
            <a:r>
              <a:rPr lang="en-US" altLang="ko-KR" sz="2800" b="1" dirty="0" smtClean="0"/>
              <a:t>00000000  00010100</a:t>
            </a:r>
            <a:endParaRPr lang="en-US" altLang="ko-KR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289509" y="4723258"/>
            <a:ext cx="782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00000000  00000000  </a:t>
            </a:r>
            <a:r>
              <a:rPr lang="en-US" altLang="ko-KR" sz="2800" b="1" dirty="0" smtClean="0"/>
              <a:t>00000000  00011111</a:t>
            </a:r>
            <a:endParaRPr lang="en-US" altLang="ko-KR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63850" y="415290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1118" y="34599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1118" y="41529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239023" y="1195601"/>
            <a:ext cx="2853244" cy="20540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0 | 0 -&gt; 0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0 | 1 -&gt; 1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 | 0 -&gt; 1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 | 1 -&gt; 1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9575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978" y="1347220"/>
            <a:ext cx="305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^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비트 단위 </a:t>
            </a:r>
            <a:r>
              <a:rPr lang="en-US" altLang="ko-KR" dirty="0" smtClean="0"/>
              <a:t>XOR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4-3 </a:t>
              </a:r>
              <a:r>
                <a:rPr lang="ko-KR" altLang="en-US" dirty="0" smtClean="0"/>
                <a:t>정수와 실수의 표현 방식</a:t>
              </a:r>
              <a:endParaRPr lang="ko-KR" altLang="en-US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839104" y="1219200"/>
            <a:ext cx="2853244" cy="20540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0 ^ 0 -&gt; 0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0 ^ 1 -&gt; 1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 ^ 0 -&gt; 1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 ^ 1 -&gt; 0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0978" y="3273287"/>
            <a:ext cx="6271370" cy="3127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a = 15;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b = 20;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c = a ^ b;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("XOR </a:t>
            </a:r>
            <a:r>
              <a:rPr lang="ko-KR" altLang="en-US" sz="1400" b="1" dirty="0">
                <a:solidFill>
                  <a:schemeClr val="tx1"/>
                </a:solidFill>
              </a:rPr>
              <a:t>연산 결과 </a:t>
            </a:r>
            <a:r>
              <a:rPr lang="en-US" altLang="ko-KR" sz="1400" b="1" dirty="0">
                <a:solidFill>
                  <a:schemeClr val="tx1"/>
                </a:solidFill>
              </a:rPr>
              <a:t>: %</a:t>
            </a:r>
            <a:r>
              <a:rPr lang="en-US" altLang="ko-KR" sz="1400" b="1" dirty="0" err="1">
                <a:solidFill>
                  <a:schemeClr val="tx1"/>
                </a:solidFill>
              </a:rPr>
              <a:t>d",c</a:t>
            </a:r>
            <a:r>
              <a:rPr lang="en-US" altLang="ko-KR" sz="1400" b="1" dirty="0">
                <a:solidFill>
                  <a:schemeClr val="tx1"/>
                </a:solidFill>
              </a:rPr>
              <a:t>); //</a:t>
            </a:r>
            <a:r>
              <a:rPr lang="ko-KR" altLang="en-US" sz="1400" b="1" dirty="0" err="1">
                <a:solidFill>
                  <a:schemeClr val="tx1"/>
                </a:solidFill>
              </a:rPr>
              <a:t>익스크루시브오아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</a:rPr>
              <a:t>두개가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//</a:t>
            </a:r>
            <a:r>
              <a:rPr lang="ko-KR" altLang="en-US" sz="1400" b="1" dirty="0">
                <a:solidFill>
                  <a:schemeClr val="tx1"/>
                </a:solidFill>
              </a:rPr>
              <a:t>서로 다른 값을 지닐 경우에만 </a:t>
            </a:r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을 반환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return 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4661" y="1498144"/>
            <a:ext cx="5038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익스크루시브오아</a:t>
            </a:r>
            <a:endParaRPr lang="ko-KR" altLang="en-US" b="1" dirty="0" smtClean="0">
              <a:solidFill>
                <a:srgbClr val="FF0000"/>
              </a:solidFill>
            </a:endParaRPr>
          </a:p>
          <a:p>
            <a:r>
              <a:rPr lang="ko-KR" altLang="en-US" b="1" dirty="0" err="1" smtClean="0">
                <a:solidFill>
                  <a:srgbClr val="FF0000"/>
                </a:solidFill>
              </a:rPr>
              <a:t>두개가</a:t>
            </a:r>
            <a:r>
              <a:rPr lang="ko-KR" altLang="en-US" b="1" dirty="0" smtClean="0">
                <a:solidFill>
                  <a:srgbClr val="FF0000"/>
                </a:solidFill>
              </a:rPr>
              <a:t> 서로 다른 값을 지닐 경우에만 </a:t>
            </a:r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</a:rPr>
              <a:t>을 반환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842" y="2435034"/>
            <a:ext cx="3568798" cy="16765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36221" y="6465979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4-2 </a:t>
            </a:r>
            <a:r>
              <a:rPr lang="ko-KR" altLang="en-US" sz="1200" dirty="0"/>
              <a:t>정수와 실수의 표현 </a:t>
            </a:r>
            <a:r>
              <a:rPr lang="ko-KR" altLang="en-US" sz="1200" dirty="0" smtClean="0"/>
              <a:t>방식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–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4576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978" y="1347220"/>
            <a:ext cx="297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^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비트 단위 </a:t>
            </a:r>
            <a:r>
              <a:rPr lang="en-US" altLang="ko-KR" dirty="0" smtClean="0"/>
              <a:t>XOR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4-3 </a:t>
              </a:r>
              <a:r>
                <a:rPr lang="ko-KR" altLang="en-US" dirty="0" smtClean="0"/>
                <a:t>정수와 실수의 표현 방식</a:t>
              </a:r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89509" y="3428654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00000000  00000000  </a:t>
            </a:r>
            <a:r>
              <a:rPr lang="en-US" altLang="ko-KR" sz="2800" b="1" dirty="0" smtClean="0"/>
              <a:t>00000000  00001111</a:t>
            </a:r>
            <a:endParaRPr lang="en-US" altLang="ko-KR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289509" y="4075956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00000000  00000000  </a:t>
            </a:r>
            <a:r>
              <a:rPr lang="en-US" altLang="ko-KR" sz="2800" b="1" dirty="0" smtClean="0"/>
              <a:t>00000000  00010100</a:t>
            </a:r>
            <a:endParaRPr lang="en-US" altLang="ko-KR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289509" y="4723258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00000000  00000000  </a:t>
            </a:r>
            <a:r>
              <a:rPr lang="en-US" altLang="ko-KR" sz="2800" b="1" dirty="0" smtClean="0"/>
              <a:t>00000000  00011011</a:t>
            </a:r>
            <a:endParaRPr lang="en-US" altLang="ko-KR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63850" y="415290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1118" y="34599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1118" y="41529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728078" y="1102268"/>
            <a:ext cx="2853244" cy="20540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0 ^ 0 -&gt; 0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0 ^ 1 -&gt; 1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 ^ 0 -&gt; 1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 ^ 1 -&gt; 0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2517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978" y="1347220"/>
            <a:ext cx="306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~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비트 단위 </a:t>
            </a:r>
            <a:r>
              <a:rPr lang="en-US" altLang="ko-KR" dirty="0" smtClean="0"/>
              <a:t>NOT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4-3 </a:t>
              </a:r>
              <a:r>
                <a:rPr lang="ko-KR" altLang="en-US" dirty="0" smtClean="0"/>
                <a:t>정수와 실수의 표현 방식</a:t>
              </a:r>
              <a:endParaRPr lang="ko-KR" altLang="en-US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839104" y="1219200"/>
            <a:ext cx="2853244" cy="20540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~ 0 -&gt; 1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~ 1 -&gt; 0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0978" y="3273287"/>
            <a:ext cx="6271370" cy="3127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a = 15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b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=~a;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(“</a:t>
            </a:r>
            <a:r>
              <a:rPr lang="en-US" altLang="ko-KR" sz="1400" b="1" dirty="0">
                <a:solidFill>
                  <a:schemeClr val="tx1"/>
                </a:solidFill>
              </a:rPr>
              <a:t>X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OR </a:t>
            </a:r>
            <a:r>
              <a:rPr lang="ko-KR" altLang="en-US" sz="1400" b="1" dirty="0">
                <a:solidFill>
                  <a:schemeClr val="tx1"/>
                </a:solidFill>
              </a:rPr>
              <a:t>연산 결과 </a:t>
            </a:r>
            <a:r>
              <a:rPr lang="en-US" altLang="ko-KR" sz="1400" b="1" dirty="0">
                <a:solidFill>
                  <a:schemeClr val="tx1"/>
                </a:solidFill>
              </a:rPr>
              <a:t>: %d", c); //</a:t>
            </a:r>
            <a:r>
              <a:rPr lang="ko-KR" altLang="en-US" sz="1400" b="1" dirty="0">
                <a:solidFill>
                  <a:schemeClr val="tx1"/>
                </a:solidFill>
              </a:rPr>
              <a:t>출력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결과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29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4661" y="1498144"/>
            <a:ext cx="2303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NOT </a:t>
            </a:r>
            <a:r>
              <a:rPr lang="ko-KR" altLang="en-US" b="1" dirty="0" smtClean="0">
                <a:solidFill>
                  <a:srgbClr val="FF0000"/>
                </a:solidFill>
              </a:rPr>
              <a:t>연산자 반대로 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48" y="2056869"/>
            <a:ext cx="5398338" cy="13673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36221" y="6465979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4-2 </a:t>
            </a:r>
            <a:r>
              <a:rPr lang="ko-KR" altLang="en-US" sz="1200" dirty="0"/>
              <a:t>정수와 실수의 표현 </a:t>
            </a:r>
            <a:r>
              <a:rPr lang="ko-KR" altLang="en-US" sz="1200" dirty="0" smtClean="0"/>
              <a:t>방식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–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0800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4-3 </a:t>
              </a:r>
              <a:r>
                <a:rPr lang="ko-KR" altLang="en-US" dirty="0" smtClean="0"/>
                <a:t>정수와 실수의 표현 방식</a:t>
              </a:r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89509" y="3428654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00000000  00000000  </a:t>
            </a:r>
            <a:r>
              <a:rPr lang="en-US" altLang="ko-KR" sz="2800" b="1" dirty="0" smtClean="0"/>
              <a:t>00000000  00001111</a:t>
            </a:r>
            <a:endParaRPr lang="en-US" altLang="ko-KR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289509" y="4723258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11111111  11111111  11111111  11110000</a:t>
            </a:r>
            <a:endParaRPr lang="en-US" altLang="ko-KR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63850" y="4152900"/>
            <a:ext cx="65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1118" y="34599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839104" y="1219200"/>
            <a:ext cx="2853244" cy="20540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~ 0 -&gt; 1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~ 1 -&gt; 0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06919" y="5251776"/>
            <a:ext cx="18517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00001111</a:t>
            </a:r>
          </a:p>
          <a:p>
            <a:r>
              <a:rPr lang="en-US" altLang="ko-KR" sz="2800" b="1" dirty="0" smtClean="0"/>
              <a:t>00010000</a:t>
            </a:r>
            <a:endParaRPr lang="en-US" altLang="ko-KR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051737" y="6074736"/>
            <a:ext cx="6088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- </a:t>
            </a:r>
            <a:r>
              <a:rPr lang="ko-KR" altLang="en-US" sz="2800" b="1" dirty="0" err="1" smtClean="0"/>
              <a:t>이기때문에</a:t>
            </a:r>
            <a:r>
              <a:rPr lang="ko-KR" altLang="en-US" sz="2800" b="1" dirty="0" smtClean="0"/>
              <a:t> 다시 생각 해봐야 된다</a:t>
            </a:r>
            <a:r>
              <a:rPr lang="en-US" altLang="ko-KR" sz="2800" b="1" dirty="0" smtClean="0"/>
              <a:t>.</a:t>
            </a:r>
            <a:endParaRPr lang="en-US" altLang="ko-KR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20978" y="1347220"/>
            <a:ext cx="306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~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비트 단위 </a:t>
            </a:r>
            <a:r>
              <a:rPr lang="en-US" altLang="ko-KR" dirty="0" smtClean="0"/>
              <a:t>NOT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8155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4-3 </a:t>
              </a:r>
              <a:r>
                <a:rPr lang="ko-KR" altLang="en-US" dirty="0" smtClean="0"/>
                <a:t>정수와 실수의 표현 방식</a:t>
              </a:r>
              <a:endParaRPr lang="ko-KR" altLang="en-US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28621" y="1840354"/>
            <a:ext cx="5792665" cy="1075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a&lt;&lt; b  -&gt; a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비트들을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b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칸씩 왼쪽으로 이동한 값을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8&lt;&lt;2 8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비트들을 왼쪽으로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칸씩 이동한 값을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0978" y="3273287"/>
            <a:ext cx="6271370" cy="3127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//a&lt;&lt;b a</a:t>
            </a:r>
            <a:r>
              <a:rPr lang="ko-KR" altLang="en-US" sz="1400" b="1" dirty="0">
                <a:solidFill>
                  <a:schemeClr val="tx1"/>
                </a:solidFill>
              </a:rPr>
              <a:t>의 비트들을 </a:t>
            </a:r>
            <a:r>
              <a:rPr lang="en-US" altLang="ko-KR" sz="1400" b="1" dirty="0">
                <a:solidFill>
                  <a:schemeClr val="tx1"/>
                </a:solidFill>
              </a:rPr>
              <a:t>b</a:t>
            </a:r>
            <a:r>
              <a:rPr lang="ko-KR" altLang="en-US" sz="1400" b="1" dirty="0">
                <a:solidFill>
                  <a:schemeClr val="tx1"/>
                </a:solidFill>
              </a:rPr>
              <a:t>칸씩 왼쪽으로 이동한 값을 반환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// 8</a:t>
            </a:r>
            <a:r>
              <a:rPr lang="ko-KR" altLang="en-US" sz="1400" b="1" dirty="0">
                <a:solidFill>
                  <a:schemeClr val="tx1"/>
                </a:solidFill>
              </a:rPr>
              <a:t>의 비트들을 왼쪽으로 </a:t>
            </a:r>
            <a:r>
              <a:rPr lang="en-US" altLang="ko-KR" sz="1400" b="1" dirty="0">
                <a:solidFill>
                  <a:schemeClr val="tx1"/>
                </a:solidFill>
              </a:rPr>
              <a:t>2</a:t>
            </a:r>
            <a:r>
              <a:rPr lang="ko-KR" altLang="en-US" sz="1400" b="1" dirty="0">
                <a:solidFill>
                  <a:schemeClr val="tx1"/>
                </a:solidFill>
              </a:rPr>
              <a:t>칸씩 이동한 값을 반환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 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a = 15;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b = a &lt;&lt; 2;// a </a:t>
            </a:r>
            <a:r>
              <a:rPr lang="ko-KR" altLang="en-US" sz="1400" b="1" dirty="0">
                <a:solidFill>
                  <a:schemeClr val="tx1"/>
                </a:solidFill>
              </a:rPr>
              <a:t>의 비트들을 왼쪽으로 </a:t>
            </a:r>
            <a:r>
              <a:rPr lang="en-US" altLang="ko-KR" sz="1400" b="1" dirty="0">
                <a:solidFill>
                  <a:schemeClr val="tx1"/>
                </a:solidFill>
              </a:rPr>
              <a:t>2</a:t>
            </a:r>
            <a:r>
              <a:rPr lang="ko-KR" altLang="en-US" sz="1400" b="1" dirty="0" err="1">
                <a:solidFill>
                  <a:schemeClr val="tx1"/>
                </a:solidFill>
              </a:rPr>
              <a:t>칸씩이동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("&lt;&lt;2 </a:t>
            </a:r>
            <a:r>
              <a:rPr lang="ko-KR" altLang="en-US" sz="1400" b="1" dirty="0">
                <a:solidFill>
                  <a:schemeClr val="tx1"/>
                </a:solidFill>
              </a:rPr>
              <a:t>연산 결과 </a:t>
            </a:r>
            <a:r>
              <a:rPr lang="en-US" altLang="ko-KR" sz="1400" b="1" dirty="0">
                <a:solidFill>
                  <a:schemeClr val="tx1"/>
                </a:solidFill>
              </a:rPr>
              <a:t>: %</a:t>
            </a:r>
            <a:r>
              <a:rPr lang="en-US" altLang="ko-KR" sz="1400" b="1" dirty="0" err="1">
                <a:solidFill>
                  <a:schemeClr val="tx1"/>
                </a:solidFill>
              </a:rPr>
              <a:t>d",b</a:t>
            </a:r>
            <a:r>
              <a:rPr lang="en-US" altLang="ko-KR" sz="1400" b="1" dirty="0">
                <a:solidFill>
                  <a:schemeClr val="tx1"/>
                </a:solidFill>
              </a:rPr>
              <a:t>);//</a:t>
            </a:r>
            <a:r>
              <a:rPr lang="ko-KR" altLang="en-US" sz="1400" b="1" dirty="0">
                <a:solidFill>
                  <a:schemeClr val="tx1"/>
                </a:solidFill>
              </a:rPr>
              <a:t>출력결과 </a:t>
            </a:r>
            <a:r>
              <a:rPr lang="en-US" altLang="ko-KR" sz="1400" b="1" dirty="0">
                <a:solidFill>
                  <a:schemeClr val="tx1"/>
                </a:solidFill>
              </a:rPr>
              <a:t>60 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return 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921" y="2788133"/>
            <a:ext cx="4660937" cy="11742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0978" y="1347220"/>
            <a:ext cx="327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&lt;&lt;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왼쪽 </a:t>
            </a:r>
            <a:r>
              <a:rPr lang="en-US" altLang="ko-KR" dirty="0" smtClean="0"/>
              <a:t>(shift) </a:t>
            </a:r>
            <a:r>
              <a:rPr lang="ko-KR" altLang="en-US" dirty="0" smtClean="0"/>
              <a:t>연산</a:t>
            </a: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836221" y="6465979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4-2 </a:t>
            </a:r>
            <a:r>
              <a:rPr lang="ko-KR" altLang="en-US" sz="1200" dirty="0"/>
              <a:t>정수와 실수의 표현 </a:t>
            </a:r>
            <a:r>
              <a:rPr lang="ko-KR" altLang="en-US" sz="1200" dirty="0" smtClean="0"/>
              <a:t>방식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–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869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978" y="1347220"/>
            <a:ext cx="350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&lt;&lt;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오른쪽 </a:t>
            </a:r>
            <a:r>
              <a:rPr lang="en-US" altLang="ko-KR" dirty="0" smtClean="0"/>
              <a:t>(shift) </a:t>
            </a:r>
            <a:r>
              <a:rPr lang="ko-KR" altLang="en-US" dirty="0" smtClean="0"/>
              <a:t>연산</a:t>
            </a:r>
            <a:endParaRPr lang="en-US" altLang="ko-KR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4-3 </a:t>
              </a:r>
              <a:r>
                <a:rPr lang="ko-KR" altLang="en-US" dirty="0" smtClean="0"/>
                <a:t>정수와 실수의 표현 방식</a:t>
              </a:r>
              <a:endParaRPr lang="ko-KR" altLang="en-US" dirty="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528621" y="1840354"/>
            <a:ext cx="5792665" cy="1075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a&lt;&lt; b  -&gt; a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비트들을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b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칸씩 왼쪽으로 이동한 값을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8&lt;&lt;2 8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비트들을 왼쪽으로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칸씩 이동한 값을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34" y="2916346"/>
            <a:ext cx="7344059" cy="350085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95884" y="6488668"/>
            <a:ext cx="754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err="1" smtClean="0"/>
              <a:t>쉬프트</a:t>
            </a:r>
            <a:r>
              <a:rPr lang="ko-KR" altLang="en-US" dirty="0" smtClean="0"/>
              <a:t> 연산을 잘 못하면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+</a:t>
            </a:r>
            <a:r>
              <a:rPr lang="ko-KR" altLang="en-US" dirty="0" smtClean="0"/>
              <a:t>값이 되는 경우가 있으니 주의 바람</a:t>
            </a:r>
            <a:endParaRPr lang="en-US" altLang="ko-KR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586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4-3 </a:t>
              </a:r>
              <a:r>
                <a:rPr lang="ko-KR" altLang="en-US" dirty="0" smtClean="0"/>
                <a:t>정수와 실수의 표현 방식</a:t>
              </a:r>
              <a:endParaRPr lang="ko-KR" altLang="en-US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28621" y="1840354"/>
            <a:ext cx="5792665" cy="1075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a&lt;&lt; b  -&gt; a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비트들을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b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칸씩 오른쪽으로 이동한 값을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8&lt;&lt;2 8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비트들을 왼쪽으로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칸씩 이동한 값을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0978" y="3338466"/>
            <a:ext cx="6271370" cy="3127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en-US" altLang="ko-KR" sz="1400" b="1" dirty="0" smtClean="0">
              <a:solidFill>
                <a:schemeClr val="tx1"/>
              </a:solidFill>
            </a:endParaRPr>
          </a:p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 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a =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-10;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b = a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&gt;&gt; </a:t>
            </a:r>
            <a:r>
              <a:rPr lang="en-US" altLang="ko-KR" sz="1400" b="1" dirty="0">
                <a:solidFill>
                  <a:schemeClr val="tx1"/>
                </a:solidFill>
              </a:rPr>
              <a:t>2;// a </a:t>
            </a:r>
            <a:r>
              <a:rPr lang="ko-KR" altLang="en-US" sz="1400" b="1" dirty="0">
                <a:solidFill>
                  <a:schemeClr val="tx1"/>
                </a:solidFill>
              </a:rPr>
              <a:t>의 비트들을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칸씩 오른쪽으로 이동한 값을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b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에 저장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printf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(“&gt;&gt;2 </a:t>
            </a:r>
            <a:r>
              <a:rPr lang="ko-KR" altLang="en-US" sz="1400" b="1" dirty="0">
                <a:solidFill>
                  <a:schemeClr val="tx1"/>
                </a:solidFill>
              </a:rPr>
              <a:t>연산 결과 </a:t>
            </a:r>
            <a:r>
              <a:rPr lang="en-US" altLang="ko-KR" sz="1400" b="1" dirty="0">
                <a:solidFill>
                  <a:schemeClr val="tx1"/>
                </a:solidFill>
              </a:rPr>
              <a:t>: %</a:t>
            </a:r>
            <a:r>
              <a:rPr lang="en-US" altLang="ko-KR" sz="1400" b="1" dirty="0" err="1">
                <a:solidFill>
                  <a:schemeClr val="tx1"/>
                </a:solidFill>
              </a:rPr>
              <a:t>d",b</a:t>
            </a:r>
            <a:r>
              <a:rPr lang="en-US" altLang="ko-KR" sz="1400" b="1" dirty="0">
                <a:solidFill>
                  <a:schemeClr val="tx1"/>
                </a:solidFill>
              </a:rPr>
              <a:t>);//</a:t>
            </a:r>
            <a:r>
              <a:rPr lang="ko-KR" altLang="en-US" sz="1400" b="1" dirty="0">
                <a:solidFill>
                  <a:schemeClr val="tx1"/>
                </a:solidFill>
              </a:rPr>
              <a:t>출력결과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-3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return 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978" y="1347220"/>
            <a:ext cx="350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&gt;&gt;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오른쪽 </a:t>
            </a:r>
            <a:r>
              <a:rPr lang="en-US" altLang="ko-KR" dirty="0" smtClean="0"/>
              <a:t>(shift) </a:t>
            </a:r>
            <a:r>
              <a:rPr lang="ko-KR" altLang="en-US" dirty="0" smtClean="0"/>
              <a:t>연산</a:t>
            </a: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836221" y="6465979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4-2 </a:t>
            </a:r>
            <a:r>
              <a:rPr lang="ko-KR" altLang="en-US" sz="1200" dirty="0"/>
              <a:t>정수와 실수의 표현 </a:t>
            </a:r>
            <a:r>
              <a:rPr lang="ko-KR" altLang="en-US" sz="1200" dirty="0" smtClean="0"/>
              <a:t>방식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–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19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48" y="2000411"/>
            <a:ext cx="5446119" cy="133805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7120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255" y="4629465"/>
            <a:ext cx="276069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 </a:t>
            </a:r>
            <a:r>
              <a:rPr lang="ko-KR" altLang="en-US" dirty="0" smtClean="0"/>
              <a:t>으로 쓰는 경우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로 쓰는 경우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시스템에 따라 다르다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로 쓰는지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쓰는지</a:t>
            </a:r>
            <a:endParaRPr lang="en-US" altLang="ko-KR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167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4-3 </a:t>
              </a:r>
              <a:r>
                <a:rPr lang="ko-KR" altLang="en-US" dirty="0" smtClean="0"/>
                <a:t>정수와 실수의 표현 방식</a:t>
              </a:r>
              <a:endParaRPr lang="ko-KR" altLang="en-US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28621" y="1840354"/>
            <a:ext cx="5792665" cy="1075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a&lt;&lt; b  -&gt; a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비트들을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b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칸씩 오른쪽으로 이동한 값을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8&lt;&lt;2 8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비트들을 왼쪽으로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칸씩 이동한 값을 반환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261567" y="3327160"/>
            <a:ext cx="7585875" cy="3343275"/>
            <a:chOff x="1889428" y="3040148"/>
            <a:chExt cx="7585875" cy="334327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9428" y="3040148"/>
              <a:ext cx="7585875" cy="3343275"/>
            </a:xfrm>
            <a:prstGeom prst="rect">
              <a:avLst/>
            </a:prstGeom>
          </p:spPr>
        </p:pic>
        <p:cxnSp>
          <p:nvCxnSpPr>
            <p:cNvPr id="10" name="직선 화살표 연결선 9"/>
            <p:cNvCxnSpPr/>
            <p:nvPr/>
          </p:nvCxnSpPr>
          <p:spPr>
            <a:xfrm>
              <a:off x="8203096" y="3511826"/>
              <a:ext cx="9011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1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0050" y="54798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인자 전달 - 함수 호출 (출력) 동일하게 이루어짐 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인자 전달 후 함수를 호출한다.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00050" y="1881484"/>
            <a:ext cx="179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출력의 형태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62450" y="1881484"/>
            <a:ext cx="179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/>
              <a:t>함수의 이름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905750" y="1903450"/>
            <a:ext cx="179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입력의 형태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0050" y="2351719"/>
            <a:ext cx="179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int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362450" y="2351719"/>
            <a:ext cx="179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905750" y="2351719"/>
            <a:ext cx="179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void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73045" y="3120635"/>
            <a:ext cx="179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{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4132" y="3120635"/>
            <a:ext cx="1860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main </a:t>
            </a:r>
            <a:r>
              <a:rPr lang="ko-KR" altLang="en-US" dirty="0" smtClean="0"/>
              <a:t>의 몸체 시작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61602" y="4097351"/>
            <a:ext cx="186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31224" y="3166801"/>
            <a:ext cx="186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함수 몸체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391879" y="5469257"/>
            <a:ext cx="186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main (void)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3203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3857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5-1 C </a:t>
              </a:r>
              <a:r>
                <a:rPr lang="ko-KR" altLang="en-US" dirty="0" smtClean="0"/>
                <a:t>언어가 제공하는 기본 </a:t>
              </a:r>
              <a:r>
                <a:rPr lang="ko-KR" altLang="en-US" dirty="0" err="1" smtClean="0"/>
                <a:t>자료형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5243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(data type)</a:t>
            </a:r>
          </a:p>
          <a:p>
            <a:r>
              <a:rPr lang="en-US" altLang="ko-KR" dirty="0" smtClean="0"/>
              <a:t>- “</a:t>
            </a:r>
            <a:r>
              <a:rPr lang="ko-KR" altLang="en-US" dirty="0" smtClean="0"/>
              <a:t>선언할 변수의 특징을 나타내기 위한 키워드</a:t>
            </a:r>
            <a:r>
              <a:rPr lang="en-US" altLang="ko-KR" dirty="0" smtClean="0"/>
              <a:t>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0977" y="2950733"/>
            <a:ext cx="3607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기본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기본적으로 제공이 되는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20977" y="4554246"/>
            <a:ext cx="4796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사용자 정의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사용자가 정의하는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구조체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공용체</a:t>
            </a:r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5982816" y="4548663"/>
            <a:ext cx="5792665" cy="1075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3200" b="1" dirty="0" err="1" smtClean="0">
                <a:solidFill>
                  <a:schemeClr val="tx1"/>
                </a:solidFill>
              </a:rPr>
              <a:t>val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;</a:t>
            </a:r>
          </a:p>
        </p:txBody>
      </p:sp>
      <p:sp>
        <p:nvSpPr>
          <p:cNvPr id="11" name="타원 10"/>
          <p:cNvSpPr/>
          <p:nvPr/>
        </p:nvSpPr>
        <p:spPr>
          <a:xfrm>
            <a:off x="6796103" y="1347220"/>
            <a:ext cx="3458818" cy="993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정수 인지 실수 인지</a:t>
            </a:r>
            <a:endParaRPr lang="en-US" altLang="ko-KR" dirty="0"/>
          </a:p>
        </p:txBody>
      </p:sp>
      <p:sp>
        <p:nvSpPr>
          <p:cNvPr id="12" name="타원 11"/>
          <p:cNvSpPr/>
          <p:nvPr/>
        </p:nvSpPr>
        <p:spPr>
          <a:xfrm>
            <a:off x="5972207" y="2340380"/>
            <a:ext cx="5106610" cy="993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몇 </a:t>
            </a:r>
            <a:r>
              <a:rPr lang="ko-KR" altLang="en-US" smtClean="0"/>
              <a:t>바이트를 쓸지 메모리크기</a:t>
            </a:r>
            <a:endParaRPr lang="en-US" altLang="ko-KR" dirty="0"/>
          </a:p>
        </p:txBody>
      </p:sp>
      <p:sp>
        <p:nvSpPr>
          <p:cNvPr id="13" name="타원 12"/>
          <p:cNvSpPr/>
          <p:nvPr/>
        </p:nvSpPr>
        <p:spPr>
          <a:xfrm>
            <a:off x="2099734" y="1425396"/>
            <a:ext cx="1099933" cy="7347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/>
          </a:p>
        </p:txBody>
      </p:sp>
      <p:sp>
        <p:nvSpPr>
          <p:cNvPr id="14" name="오른쪽 화살표 13"/>
          <p:cNvSpPr/>
          <p:nvPr/>
        </p:nvSpPr>
        <p:spPr>
          <a:xfrm>
            <a:off x="3042849" y="1943956"/>
            <a:ext cx="3466176" cy="193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93867" y="3721876"/>
            <a:ext cx="5106610" cy="648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int</a:t>
            </a:r>
            <a:r>
              <a:rPr lang="en-US" altLang="ko-KR" dirty="0" smtClean="0"/>
              <a:t> float </a:t>
            </a:r>
            <a:r>
              <a:rPr lang="ko-KR" altLang="en-US" dirty="0" smtClean="0"/>
              <a:t>등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6833216" y="5880436"/>
            <a:ext cx="430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인트라는</a:t>
            </a:r>
            <a:r>
              <a:rPr lang="ko-KR" altLang="en-US" dirty="0" smtClean="0"/>
              <a:t> 변수 선언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메모리 </a:t>
            </a:r>
            <a:r>
              <a:rPr lang="en-US" altLang="ko-KR" dirty="0" smtClean="0"/>
              <a:t>4byte </a:t>
            </a:r>
            <a:r>
              <a:rPr lang="ko-KR" altLang="en-US" dirty="0" smtClean="0"/>
              <a:t>할당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정수를 저장이 가능</a:t>
            </a:r>
            <a:endParaRPr lang="en-US" altLang="ko-KR" dirty="0" smtClean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032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6" y="3665988"/>
            <a:ext cx="4668366" cy="221334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857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5-1 C </a:t>
              </a:r>
              <a:r>
                <a:rPr lang="ko-KR" altLang="en-US" dirty="0" smtClean="0"/>
                <a:t>언어가 제공하는 기본 </a:t>
              </a:r>
              <a:r>
                <a:rPr lang="ko-KR" altLang="en-US" dirty="0" err="1" smtClean="0"/>
                <a:t>자료형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20978" y="1347220"/>
            <a:ext cx="446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기본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종류와 데이터의 표현 범위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20978" y="1836483"/>
            <a:ext cx="6391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정수형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캐릭터 쇼트 </a:t>
            </a:r>
            <a:r>
              <a:rPr lang="ko-KR" altLang="en-US" dirty="0" err="1" smtClean="0"/>
              <a:t>인트</a:t>
            </a:r>
            <a:r>
              <a:rPr lang="ko-KR" altLang="en-US" dirty="0" smtClean="0"/>
              <a:t> 롱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특징 메모리 크기가 다르다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실수형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플로트</a:t>
            </a:r>
            <a:r>
              <a:rPr lang="ko-KR" altLang="en-US" dirty="0" smtClean="0"/>
              <a:t> 더블 </a:t>
            </a:r>
            <a:r>
              <a:rPr lang="ko-KR" altLang="en-US" dirty="0" err="1" smtClean="0"/>
              <a:t>롱더블</a:t>
            </a:r>
            <a:r>
              <a:rPr lang="ko-KR" altLang="en-US" dirty="0" smtClean="0"/>
              <a:t>  </a:t>
            </a:r>
            <a:r>
              <a:rPr lang="en-US" altLang="ko-KR" dirty="0" smtClean="0"/>
              <a:t>-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0978" y="2579318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err="1" smtClean="0"/>
              <a:t>안시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ansi</a:t>
            </a:r>
            <a:r>
              <a:rPr lang="en-US" altLang="ko-KR" dirty="0" smtClean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14230" y="2585529"/>
            <a:ext cx="827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char &lt; shot &lt;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--- </a:t>
            </a:r>
            <a:r>
              <a:rPr lang="en-US" altLang="ko-KR" b="1" dirty="0" smtClean="0">
                <a:solidFill>
                  <a:srgbClr val="FF0000"/>
                </a:solidFill>
              </a:rPr>
              <a:t>long – </a:t>
            </a:r>
            <a:r>
              <a:rPr lang="ko-KR" altLang="en-US" b="1" dirty="0" smtClean="0">
                <a:solidFill>
                  <a:srgbClr val="FF0000"/>
                </a:solidFill>
              </a:rPr>
              <a:t>롱은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인트와</a:t>
            </a:r>
            <a:r>
              <a:rPr lang="ko-KR" altLang="en-US" b="1" dirty="0" smtClean="0">
                <a:solidFill>
                  <a:srgbClr val="FF0000"/>
                </a:solidFill>
              </a:rPr>
              <a:t> 같거나 크다</a:t>
            </a:r>
            <a:r>
              <a:rPr lang="en-US" altLang="ko-KR" b="1" dirty="0" smtClean="0">
                <a:solidFill>
                  <a:srgbClr val="FF0000"/>
                </a:solidFill>
              </a:rPr>
              <a:t>. – </a:t>
            </a:r>
            <a:r>
              <a:rPr lang="ko-KR" altLang="en-US" b="1" dirty="0" smtClean="0">
                <a:solidFill>
                  <a:srgbClr val="FF0000"/>
                </a:solidFill>
              </a:rPr>
              <a:t>환경에 따라 다르다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14230" y="3037739"/>
            <a:ext cx="906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flot</a:t>
            </a:r>
            <a:r>
              <a:rPr lang="en-US" altLang="ko-KR" dirty="0" smtClean="0"/>
              <a:t> &lt; double &lt;  --- </a:t>
            </a:r>
            <a:r>
              <a:rPr lang="en-US" altLang="ko-KR" b="1" dirty="0" smtClean="0">
                <a:solidFill>
                  <a:srgbClr val="FF0000"/>
                </a:solidFill>
              </a:rPr>
              <a:t>long double – </a:t>
            </a:r>
            <a:r>
              <a:rPr lang="ko-KR" altLang="en-US" b="1" dirty="0" smtClean="0">
                <a:solidFill>
                  <a:srgbClr val="FF0000"/>
                </a:solidFill>
              </a:rPr>
              <a:t>롱은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인트와</a:t>
            </a:r>
            <a:r>
              <a:rPr lang="ko-KR" altLang="en-US" b="1" dirty="0" smtClean="0">
                <a:solidFill>
                  <a:srgbClr val="FF0000"/>
                </a:solidFill>
              </a:rPr>
              <a:t> 같거나 크다</a:t>
            </a:r>
            <a:r>
              <a:rPr lang="en-US" altLang="ko-KR" b="1" dirty="0" smtClean="0">
                <a:solidFill>
                  <a:srgbClr val="FF0000"/>
                </a:solidFill>
              </a:rPr>
              <a:t>. – </a:t>
            </a:r>
            <a:r>
              <a:rPr lang="ko-KR" altLang="en-US" b="1" dirty="0" smtClean="0">
                <a:solidFill>
                  <a:srgbClr val="FF0000"/>
                </a:solidFill>
              </a:rPr>
              <a:t>환경에 따라 다르다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588290" y="6079165"/>
            <a:ext cx="1664238" cy="556890"/>
            <a:chOff x="6900290" y="3481322"/>
            <a:chExt cx="1664238" cy="556890"/>
          </a:xfrm>
        </p:grpSpPr>
        <p:sp>
          <p:nvSpPr>
            <p:cNvPr id="13" name="TextBox 12"/>
            <p:cNvSpPr txBox="1"/>
            <p:nvPr/>
          </p:nvSpPr>
          <p:spPr>
            <a:xfrm>
              <a:off x="6900290" y="3668880"/>
              <a:ext cx="1664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n </a:t>
              </a:r>
              <a:r>
                <a:rPr lang="ko-KR" altLang="en-US" dirty="0" smtClean="0"/>
                <a:t>비트 </a:t>
              </a:r>
              <a:r>
                <a:rPr lang="en-US" altLang="ko-KR" dirty="0" smtClean="0"/>
                <a:t>2 </a:t>
              </a:r>
              <a:r>
                <a:rPr lang="ko-KR" altLang="en-US" dirty="0" smtClean="0"/>
                <a:t>개다</a:t>
              </a:r>
              <a:r>
                <a:rPr lang="en-US" altLang="ko-KR" dirty="0" smtClean="0"/>
                <a:t>.</a:t>
              </a:r>
              <a:endParaRPr lang="en-US" altLang="ko-KR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32409" y="348132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n</a:t>
              </a:r>
              <a:endParaRPr lang="en-US" altLang="ko-KR" b="1" dirty="0" smtClean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0133979" y="3846385"/>
            <a:ext cx="772969" cy="2655269"/>
            <a:chOff x="4903828" y="4115355"/>
            <a:chExt cx="772969" cy="2655269"/>
          </a:xfrm>
        </p:grpSpPr>
        <p:sp>
          <p:nvSpPr>
            <p:cNvPr id="12" name="TextBox 11"/>
            <p:cNvSpPr txBox="1"/>
            <p:nvPr/>
          </p:nvSpPr>
          <p:spPr>
            <a:xfrm>
              <a:off x="4998405" y="4462300"/>
              <a:ext cx="58381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000</a:t>
              </a:r>
            </a:p>
            <a:p>
              <a:r>
                <a:rPr lang="en-US" altLang="ko-KR" b="1" dirty="0" smtClean="0"/>
                <a:t>001</a:t>
              </a:r>
            </a:p>
            <a:p>
              <a:r>
                <a:rPr lang="en-US" altLang="ko-KR" b="1" dirty="0" smtClean="0"/>
                <a:t>010</a:t>
              </a:r>
            </a:p>
            <a:p>
              <a:r>
                <a:rPr lang="en-US" altLang="ko-KR" b="1" dirty="0" smtClean="0"/>
                <a:t>011</a:t>
              </a:r>
            </a:p>
            <a:p>
              <a:r>
                <a:rPr lang="en-US" altLang="ko-KR" b="1" dirty="0" smtClean="0"/>
                <a:t>100</a:t>
              </a:r>
            </a:p>
            <a:p>
              <a:r>
                <a:rPr lang="en-US" altLang="ko-KR" b="1" dirty="0" smtClean="0"/>
                <a:t>101</a:t>
              </a:r>
            </a:p>
            <a:p>
              <a:r>
                <a:rPr lang="en-US" altLang="ko-KR" b="1" dirty="0" smtClean="0"/>
                <a:t>111</a:t>
              </a:r>
            </a:p>
            <a:p>
              <a:endParaRPr lang="en-US" altLang="ko-KR" b="1" dirty="0" smtClean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03828" y="4115355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</a:t>
              </a:r>
              <a:r>
                <a:rPr lang="ko-KR" altLang="en-US" dirty="0" smtClean="0"/>
                <a:t>비트</a:t>
              </a:r>
              <a:endParaRPr lang="en-US" altLang="ko-KR" b="1" dirty="0" smtClean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1077930" y="3830989"/>
            <a:ext cx="772969" cy="1569661"/>
            <a:chOff x="7255838" y="4115355"/>
            <a:chExt cx="772969" cy="1569661"/>
          </a:xfrm>
        </p:grpSpPr>
        <p:sp>
          <p:nvSpPr>
            <p:cNvPr id="16" name="TextBox 15"/>
            <p:cNvSpPr txBox="1"/>
            <p:nvPr/>
          </p:nvSpPr>
          <p:spPr>
            <a:xfrm>
              <a:off x="7393152" y="4484687"/>
              <a:ext cx="45076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00</a:t>
              </a:r>
            </a:p>
            <a:p>
              <a:r>
                <a:rPr lang="en-US" altLang="ko-KR" b="1" dirty="0" smtClean="0"/>
                <a:t>01</a:t>
              </a:r>
            </a:p>
            <a:p>
              <a:r>
                <a:rPr lang="en-US" altLang="ko-KR" b="1" dirty="0" smtClean="0"/>
                <a:t>10</a:t>
              </a:r>
            </a:p>
            <a:p>
              <a:r>
                <a:rPr lang="en-US" altLang="ko-KR" b="1" dirty="0" smtClean="0"/>
                <a:t>11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55838" y="4115355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</a:t>
              </a:r>
              <a:r>
                <a:rPr lang="ko-KR" altLang="en-US" dirty="0" smtClean="0"/>
                <a:t>비트</a:t>
              </a:r>
              <a:endParaRPr lang="en-US" altLang="ko-KR" b="1" dirty="0" smtClean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331352" y="2031421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바이트는 </a:t>
            </a:r>
            <a:r>
              <a:rPr lang="en-US" altLang="ko-KR" dirty="0" smtClean="0"/>
              <a:t>8 </a:t>
            </a:r>
            <a:r>
              <a:rPr lang="ko-KR" altLang="en-US" dirty="0" smtClean="0"/>
              <a:t>비트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812471" y="1129637"/>
            <a:ext cx="4964043" cy="394737"/>
            <a:chOff x="1301882" y="3443088"/>
            <a:chExt cx="5959209" cy="516835"/>
          </a:xfrm>
        </p:grpSpPr>
        <p:grpSp>
          <p:nvGrpSpPr>
            <p:cNvPr id="23" name="그룹 22"/>
            <p:cNvGrpSpPr/>
            <p:nvPr/>
          </p:nvGrpSpPr>
          <p:grpSpPr>
            <a:xfrm>
              <a:off x="2809740" y="3443088"/>
              <a:ext cx="4451351" cy="516835"/>
              <a:chOff x="7434048" y="5333463"/>
              <a:chExt cx="4451351" cy="516835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7434048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8187977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8941906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9695835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0449764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0</a:t>
                </a:r>
                <a:endParaRPr lang="ko-KR" altLang="en-US" dirty="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1203691" y="5333463"/>
                <a:ext cx="681708" cy="516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2055811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01882" y="3443088"/>
              <a:ext cx="681708" cy="5168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cxnSp>
        <p:nvCxnSpPr>
          <p:cNvPr id="32" name="직선 화살표 연결선 31"/>
          <p:cNvCxnSpPr/>
          <p:nvPr/>
        </p:nvCxnSpPr>
        <p:spPr>
          <a:xfrm>
            <a:off x="6748271" y="1921940"/>
            <a:ext cx="50322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5306350" y="3965509"/>
            <a:ext cx="396795" cy="500416"/>
            <a:chOff x="5505132" y="3871856"/>
            <a:chExt cx="396795" cy="500416"/>
          </a:xfrm>
        </p:grpSpPr>
        <p:sp>
          <p:nvSpPr>
            <p:cNvPr id="33" name="TextBox 32"/>
            <p:cNvSpPr txBox="1"/>
            <p:nvPr/>
          </p:nvSpPr>
          <p:spPr>
            <a:xfrm>
              <a:off x="5505132" y="400294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</a:t>
              </a:r>
              <a:endParaRPr lang="en-US" altLang="ko-KR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617875" y="387185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8</a:t>
              </a:r>
              <a:endParaRPr lang="en-US" altLang="ko-KR" sz="1400" b="1" dirty="0" smtClean="0">
                <a:solidFill>
                  <a:srgbClr val="FF0000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703145" y="4119397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256 </a:t>
            </a:r>
            <a:r>
              <a:rPr lang="ko-KR" altLang="en-US" b="1" dirty="0" smtClean="0"/>
              <a:t>개  </a:t>
            </a:r>
            <a:r>
              <a:rPr lang="en-US" altLang="ko-KR" b="1" dirty="0" smtClean="0"/>
              <a:t>-127 ~ +127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5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3857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5-1 C </a:t>
              </a:r>
              <a:r>
                <a:rPr lang="ko-KR" altLang="en-US" dirty="0" smtClean="0"/>
                <a:t>언어가 제공하는 기본 </a:t>
              </a:r>
              <a:r>
                <a:rPr lang="ko-KR" altLang="en-US" dirty="0" err="1" smtClean="0"/>
                <a:t>자료형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39196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b="1" dirty="0" smtClean="0"/>
              <a:t>다양한 </a:t>
            </a:r>
            <a:r>
              <a:rPr lang="ko-KR" altLang="en-US" b="1" dirty="0" err="1" smtClean="0"/>
              <a:t>자료형이</a:t>
            </a:r>
            <a:r>
              <a:rPr lang="ko-KR" altLang="en-US" b="1" dirty="0" smtClean="0"/>
              <a:t> 제공되는 이유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데이터의 표현 방식이 다르기 때문</a:t>
            </a:r>
            <a:endParaRPr lang="en-US" altLang="ko-KR" dirty="0" smtClean="0"/>
          </a:p>
          <a:p>
            <a:r>
              <a:rPr lang="en-US" altLang="ko-KR" dirty="0"/>
              <a:t>  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정수형 데이터를 표현하는 방식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- </a:t>
            </a:r>
            <a:r>
              <a:rPr lang="ko-KR" altLang="en-US" dirty="0" err="1" smtClean="0"/>
              <a:t>실수형</a:t>
            </a:r>
            <a:r>
              <a:rPr lang="ko-KR" altLang="en-US" dirty="0" smtClean="0"/>
              <a:t> 데이터를 표현하는 방식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20978" y="2940786"/>
            <a:ext cx="54008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메모리 공간을 적절히 사용하기 위해서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ko-KR" altLang="en-US" dirty="0" smtClean="0"/>
              <a:t>데이터의 표현 범위를 고려해서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선택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작은 메모리 공간에 큰 데이터를 저장하는 경우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데이터 손실이 발생할 수 있음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9395" y="1326681"/>
            <a:ext cx="700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메모리 공간을 할당 할 때 메모리 공간 활용 용도 결정하기 때문에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99019" y="2945516"/>
            <a:ext cx="505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바이트 </a:t>
            </a:r>
            <a:r>
              <a:rPr lang="ko-KR" altLang="en-US" dirty="0" err="1" smtClean="0">
                <a:solidFill>
                  <a:srgbClr val="FF0000"/>
                </a:solidFill>
              </a:rPr>
              <a:t>쓸곳에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FF0000"/>
                </a:solidFill>
              </a:rPr>
              <a:t>바이트를 사용할 필요가 없다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69" y="4405229"/>
            <a:ext cx="4668366" cy="22133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99019" y="4379685"/>
            <a:ext cx="4613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100000 </a:t>
            </a:r>
            <a:r>
              <a:rPr lang="ko-KR" altLang="en-US" dirty="0" smtClean="0">
                <a:solidFill>
                  <a:srgbClr val="FF0000"/>
                </a:solidFill>
              </a:rPr>
              <a:t>이 숫자를 데이터 표현할 경우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최소 </a:t>
            </a:r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FF0000"/>
                </a:solidFill>
              </a:rPr>
              <a:t>바이트는 있어야지 표현이 가능하다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6032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3857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5-1 C </a:t>
              </a:r>
              <a:r>
                <a:rPr lang="ko-KR" altLang="en-US" dirty="0" smtClean="0"/>
                <a:t>언어가 제공하는 기본 </a:t>
              </a:r>
              <a:r>
                <a:rPr lang="ko-KR" altLang="en-US" dirty="0" err="1" smtClean="0"/>
                <a:t>자료형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54681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sizeof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연산자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피연산자의</a:t>
            </a:r>
            <a:r>
              <a:rPr lang="ko-KR" altLang="en-US" dirty="0" smtClean="0"/>
              <a:t> 메모리 크기를 바이트 반환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피연산자로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자료형의</a:t>
            </a:r>
            <a:r>
              <a:rPr lang="ko-KR" altLang="en-US" dirty="0" smtClean="0"/>
              <a:t> 이름이 올 경우 괄호를 사용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그 이외의 경우 괄호의 사용은 선택적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예제 </a:t>
            </a:r>
            <a:r>
              <a:rPr lang="en-US" altLang="ko-KR" dirty="0" err="1" smtClean="0"/>
              <a:t>sizeof.c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420977" y="3338466"/>
            <a:ext cx="6536414" cy="3127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									 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>
                <a:solidFill>
                  <a:schemeClr val="tx1"/>
                </a:solidFill>
              </a:rPr>
              <a:t> = 10;</a:t>
            </a: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("%</a:t>
            </a:r>
            <a:r>
              <a:rPr lang="en-US" altLang="ko-KR" sz="1400" b="1" dirty="0">
                <a:solidFill>
                  <a:schemeClr val="tx1"/>
                </a:solidFill>
              </a:rPr>
              <a:t>d", </a:t>
            </a:r>
            <a:r>
              <a:rPr lang="en-US" altLang="ko-KR" sz="1400" b="1" dirty="0" err="1">
                <a:solidFill>
                  <a:schemeClr val="tx1"/>
                </a:solidFill>
              </a:rPr>
              <a:t>sizeof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en-US" altLang="ko-KR" sz="1400" b="1" dirty="0">
                <a:solidFill>
                  <a:schemeClr val="tx1"/>
                </a:solidFill>
              </a:rPr>
              <a:t>);	// </a:t>
            </a:r>
            <a:r>
              <a:rPr lang="ko-KR" altLang="en-US" sz="1400" b="1" dirty="0">
                <a:solidFill>
                  <a:schemeClr val="tx1"/>
                </a:solidFill>
              </a:rPr>
              <a:t>변수 </a:t>
            </a:r>
            <a:r>
              <a:rPr lang="en-US" altLang="ko-KR" sz="1400" b="1" dirty="0" err="1">
                <a:solidFill>
                  <a:schemeClr val="tx1"/>
                </a:solidFill>
              </a:rPr>
              <a:t>val</a:t>
            </a:r>
            <a:r>
              <a:rPr lang="ko-KR" altLang="en-US" sz="1400" b="1" dirty="0">
                <a:solidFill>
                  <a:schemeClr val="tx1"/>
                </a:solidFill>
              </a:rPr>
              <a:t>의 메모리 크기 출력</a:t>
            </a:r>
          </a:p>
          <a:p>
            <a:r>
              <a:rPr lang="ko-KR" altLang="en-US" sz="1400" b="1" dirty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("%</a:t>
            </a:r>
            <a:r>
              <a:rPr lang="en-US" altLang="ko-KR" sz="1400" b="1" dirty="0">
                <a:solidFill>
                  <a:schemeClr val="tx1"/>
                </a:solidFill>
              </a:rPr>
              <a:t>d", </a:t>
            </a:r>
            <a:r>
              <a:rPr lang="en-US" altLang="ko-KR" sz="1400" b="1" dirty="0" err="1">
                <a:solidFill>
                  <a:schemeClr val="tx1"/>
                </a:solidFill>
              </a:rPr>
              <a:t>sizeof</a:t>
            </a:r>
            <a:r>
              <a:rPr lang="en-US" altLang="ko-KR" sz="1400" b="1" dirty="0">
                <a:solidFill>
                  <a:schemeClr val="tx1"/>
                </a:solidFill>
              </a:rPr>
              <a:t> (</a:t>
            </a:r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));  // </a:t>
            </a:r>
            <a:r>
              <a:rPr lang="ko-KR" altLang="en-US" sz="1400" b="1" dirty="0" err="1">
                <a:solidFill>
                  <a:schemeClr val="tx1"/>
                </a:solidFill>
              </a:rPr>
              <a:t>자료형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ko-KR" altLang="en-US" sz="1400" b="1" dirty="0">
                <a:solidFill>
                  <a:schemeClr val="tx1"/>
                </a:solidFill>
              </a:rPr>
              <a:t>의 메모리 크기 출력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	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57391" y="3748060"/>
            <a:ext cx="5056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sizeof</a:t>
            </a:r>
            <a:r>
              <a:rPr lang="en-US" altLang="ko-KR" dirty="0" smtClean="0"/>
              <a:t> – 4</a:t>
            </a:r>
            <a:r>
              <a:rPr lang="ko-KR" altLang="en-US" dirty="0" smtClean="0"/>
              <a:t>바이트</a:t>
            </a:r>
            <a:endParaRPr lang="en-US" altLang="ko-KR" dirty="0" smtClean="0"/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4</a:t>
            </a:r>
            <a:r>
              <a:rPr lang="ko-KR" altLang="en-US" dirty="0" smtClean="0"/>
              <a:t>바이트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피연산자로서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이름이 </a:t>
            </a:r>
            <a:r>
              <a:rPr lang="ko-KR" altLang="en-US" dirty="0" err="1" smtClean="0"/>
              <a:t>올경우</a:t>
            </a:r>
            <a:endParaRPr lang="en-US" altLang="ko-KR" dirty="0" smtClean="0"/>
          </a:p>
          <a:p>
            <a:r>
              <a:rPr lang="ko-KR" altLang="en-US" dirty="0" smtClean="0"/>
              <a:t>반듯이 괄호 사용 </a:t>
            </a:r>
            <a:endParaRPr lang="en-US" altLang="ko-KR" dirty="0" smtClean="0"/>
          </a:p>
          <a:p>
            <a:r>
              <a:rPr lang="en-US" altLang="ko-KR" dirty="0" err="1" smtClean="0"/>
              <a:t>int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이름이기 때문에 괄호 사용</a:t>
            </a:r>
            <a:endParaRPr lang="en-US" altLang="ko-KR" dirty="0" smtClean="0"/>
          </a:p>
          <a:p>
            <a:r>
              <a:rPr lang="en-US" altLang="ko-KR" dirty="0" err="1" smtClean="0"/>
              <a:t>val</a:t>
            </a:r>
            <a:r>
              <a:rPr lang="ko-KR" altLang="en-US" dirty="0" smtClean="0"/>
              <a:t>은 변수기 때문에 괄호를 선택적으로 쓴다</a:t>
            </a:r>
            <a:endParaRPr lang="en-US" altLang="ko-KR" dirty="0" smtClean="0"/>
          </a:p>
          <a:p>
            <a:r>
              <a:rPr lang="ko-KR" altLang="en-US" dirty="0" smtClean="0"/>
              <a:t>그냥 괄호를 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그게 편하다</a:t>
            </a:r>
            <a:r>
              <a:rPr lang="en-US" altLang="ko-KR" dirty="0" smtClean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618" y="1726736"/>
            <a:ext cx="4049986" cy="16117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71298" y="6581001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5-1 C </a:t>
            </a:r>
            <a:r>
              <a:rPr lang="ko-KR" altLang="en-US" sz="1200" dirty="0"/>
              <a:t>언어가 제공하는 기본 </a:t>
            </a:r>
            <a:r>
              <a:rPr lang="ko-KR" altLang="en-US" sz="1200" dirty="0" err="1" smtClean="0"/>
              <a:t>자료형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>
                <a:solidFill>
                  <a:srgbClr val="FF0000"/>
                </a:solidFill>
              </a:rPr>
              <a:t>20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5776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3857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5-1 C </a:t>
              </a:r>
              <a:r>
                <a:rPr lang="ko-KR" altLang="en-US" dirty="0" smtClean="0"/>
                <a:t>언어가 제공하는 기본 </a:t>
              </a:r>
              <a:r>
                <a:rPr lang="ko-KR" altLang="en-US" dirty="0" err="1" smtClean="0"/>
                <a:t>자료형</a:t>
              </a:r>
              <a:endParaRPr lang="ko-KR" altLang="en-US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84819" y="1137980"/>
            <a:ext cx="6536414" cy="5581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intSize</a:t>
            </a:r>
            <a:r>
              <a:rPr lang="en-US" altLang="ko-KR" sz="1400" b="1" dirty="0">
                <a:solidFill>
                  <a:schemeClr val="tx1"/>
                </a:solidFill>
              </a:rPr>
              <a:t> = </a:t>
            </a:r>
            <a:r>
              <a:rPr lang="en-US" altLang="ko-KR" sz="1400" b="1" dirty="0" err="1">
                <a:solidFill>
                  <a:schemeClr val="tx1"/>
                </a:solidFill>
              </a:rPr>
              <a:t>sizeof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char </a:t>
            </a:r>
            <a:r>
              <a:rPr lang="en-US" altLang="ko-KR" sz="1400" b="1" dirty="0">
                <a:solidFill>
                  <a:schemeClr val="tx1"/>
                </a:solidFill>
              </a:rPr>
              <a:t>c = 10;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 = 3048;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double </a:t>
            </a:r>
            <a:r>
              <a:rPr lang="en-US" altLang="ko-KR" sz="1400" b="1" dirty="0">
                <a:solidFill>
                  <a:schemeClr val="tx1"/>
                </a:solidFill>
              </a:rPr>
              <a:t>f = 3.1415;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</a:t>
            </a:r>
            <a:r>
              <a:rPr lang="ko-KR" altLang="en-US" sz="1400" b="1" dirty="0">
                <a:solidFill>
                  <a:schemeClr val="tx1"/>
                </a:solidFill>
              </a:rPr>
              <a:t>변수 </a:t>
            </a:r>
            <a:r>
              <a:rPr lang="en-US" altLang="ko-KR" sz="1400" b="1" dirty="0">
                <a:solidFill>
                  <a:schemeClr val="tx1"/>
                </a:solidFill>
              </a:rPr>
              <a:t>c</a:t>
            </a:r>
            <a:r>
              <a:rPr lang="ko-KR" altLang="en-US" sz="1400" b="1" dirty="0">
                <a:solidFill>
                  <a:schemeClr val="tx1"/>
                </a:solidFill>
              </a:rPr>
              <a:t>의 크기 </a:t>
            </a:r>
            <a:r>
              <a:rPr lang="en-US" altLang="ko-KR" sz="1400" b="1" dirty="0">
                <a:solidFill>
                  <a:schemeClr val="tx1"/>
                </a:solidFill>
              </a:rPr>
              <a:t>: %d \n", </a:t>
            </a:r>
            <a:r>
              <a:rPr lang="en-US" altLang="ko-KR" sz="1400" b="1" dirty="0" err="1">
                <a:solidFill>
                  <a:schemeClr val="tx1"/>
                </a:solidFill>
              </a:rPr>
              <a:t>sizeof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(c));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</a:t>
            </a:r>
            <a:r>
              <a:rPr lang="ko-KR" altLang="en-US" sz="1400" b="1" dirty="0">
                <a:solidFill>
                  <a:schemeClr val="tx1"/>
                </a:solidFill>
              </a:rPr>
              <a:t>변수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ko-KR" altLang="en-US" sz="1400" b="1" dirty="0">
                <a:solidFill>
                  <a:schemeClr val="tx1"/>
                </a:solidFill>
              </a:rPr>
              <a:t>의 크기 </a:t>
            </a:r>
            <a:r>
              <a:rPr lang="en-US" altLang="ko-KR" sz="1400" b="1" dirty="0">
                <a:solidFill>
                  <a:schemeClr val="tx1"/>
                </a:solidFill>
              </a:rPr>
              <a:t>: %d \n", </a:t>
            </a:r>
            <a:r>
              <a:rPr lang="en-US" altLang="ko-KR" sz="1400" b="1" dirty="0" err="1">
                <a:solidFill>
                  <a:schemeClr val="tx1"/>
                </a:solidFill>
              </a:rPr>
              <a:t>sizeof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</a:t>
            </a:r>
            <a:r>
              <a:rPr lang="ko-KR" altLang="en-US" sz="1400" b="1" dirty="0">
                <a:solidFill>
                  <a:schemeClr val="tx1"/>
                </a:solidFill>
              </a:rPr>
              <a:t>변수 </a:t>
            </a:r>
            <a:r>
              <a:rPr lang="en-US" altLang="ko-KR" sz="1400" b="1" dirty="0">
                <a:solidFill>
                  <a:schemeClr val="tx1"/>
                </a:solidFill>
              </a:rPr>
              <a:t>f</a:t>
            </a:r>
            <a:r>
              <a:rPr lang="ko-KR" altLang="en-US" sz="1400" b="1" dirty="0">
                <a:solidFill>
                  <a:schemeClr val="tx1"/>
                </a:solidFill>
              </a:rPr>
              <a:t>의 크기 </a:t>
            </a:r>
            <a:r>
              <a:rPr lang="en-US" altLang="ko-KR" sz="1400" b="1" dirty="0">
                <a:solidFill>
                  <a:schemeClr val="tx1"/>
                </a:solidFill>
              </a:rPr>
              <a:t>: %d \n", </a:t>
            </a:r>
            <a:r>
              <a:rPr lang="en-US" altLang="ko-KR" sz="1400" b="1" dirty="0" err="1">
                <a:solidFill>
                  <a:schemeClr val="tx1"/>
                </a:solidFill>
              </a:rPr>
              <a:t>sizeof</a:t>
            </a:r>
            <a:r>
              <a:rPr lang="en-US" altLang="ko-KR" sz="1400" b="1" dirty="0">
                <a:solidFill>
                  <a:schemeClr val="tx1"/>
                </a:solidFill>
              </a:rPr>
              <a:t> f);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("char </a:t>
            </a:r>
            <a:r>
              <a:rPr lang="ko-KR" altLang="en-US" sz="1400" b="1" dirty="0">
                <a:solidFill>
                  <a:schemeClr val="tx1"/>
                </a:solidFill>
              </a:rPr>
              <a:t>할당 메모리 </a:t>
            </a:r>
            <a:r>
              <a:rPr lang="en-US" altLang="ko-KR" sz="1400" b="1" dirty="0">
                <a:solidFill>
                  <a:schemeClr val="tx1"/>
                </a:solidFill>
              </a:rPr>
              <a:t>: %d \n", </a:t>
            </a:r>
            <a:r>
              <a:rPr lang="en-US" altLang="ko-KR" sz="1400" b="1" dirty="0" err="1">
                <a:solidFill>
                  <a:schemeClr val="tx1"/>
                </a:solidFill>
              </a:rPr>
              <a:t>sizeof</a:t>
            </a:r>
            <a:r>
              <a:rPr lang="en-US" altLang="ko-KR" sz="1400" b="1" dirty="0">
                <a:solidFill>
                  <a:schemeClr val="tx1"/>
                </a:solidFill>
              </a:rPr>
              <a:t>(char));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</a:t>
            </a:r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할당 메모리 </a:t>
            </a:r>
            <a:r>
              <a:rPr lang="en-US" altLang="ko-KR" sz="1400" b="1" dirty="0">
                <a:solidFill>
                  <a:schemeClr val="tx1"/>
                </a:solidFill>
              </a:rPr>
              <a:t>: %d \n", </a:t>
            </a:r>
            <a:r>
              <a:rPr lang="en-US" altLang="ko-KR" sz="1400" b="1" dirty="0" err="1">
                <a:solidFill>
                  <a:schemeClr val="tx1"/>
                </a:solidFill>
              </a:rPr>
              <a:t>sizeof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));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("long </a:t>
            </a:r>
            <a:r>
              <a:rPr lang="ko-KR" altLang="en-US" sz="1400" b="1" dirty="0">
                <a:solidFill>
                  <a:schemeClr val="tx1"/>
                </a:solidFill>
              </a:rPr>
              <a:t>할당 메모리 </a:t>
            </a:r>
            <a:r>
              <a:rPr lang="en-US" altLang="ko-KR" sz="1400" b="1" dirty="0">
                <a:solidFill>
                  <a:schemeClr val="tx1"/>
                </a:solidFill>
              </a:rPr>
              <a:t>: %d \n", </a:t>
            </a:r>
            <a:r>
              <a:rPr lang="en-US" altLang="ko-KR" sz="1400" b="1" dirty="0" err="1">
                <a:solidFill>
                  <a:schemeClr val="tx1"/>
                </a:solidFill>
              </a:rPr>
              <a:t>sizeof</a:t>
            </a:r>
            <a:r>
              <a:rPr lang="en-US" altLang="ko-KR" sz="1400" b="1" dirty="0">
                <a:solidFill>
                  <a:schemeClr val="tx1"/>
                </a:solidFill>
              </a:rPr>
              <a:t>(long));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("float </a:t>
            </a:r>
            <a:r>
              <a:rPr lang="ko-KR" altLang="en-US" sz="1400" b="1" dirty="0">
                <a:solidFill>
                  <a:schemeClr val="tx1"/>
                </a:solidFill>
              </a:rPr>
              <a:t>할당 메모리 </a:t>
            </a:r>
            <a:r>
              <a:rPr lang="en-US" altLang="ko-KR" sz="1400" b="1" dirty="0">
                <a:solidFill>
                  <a:schemeClr val="tx1"/>
                </a:solidFill>
              </a:rPr>
              <a:t>: %d \n", </a:t>
            </a:r>
            <a:r>
              <a:rPr lang="en-US" altLang="ko-KR" sz="1400" b="1" dirty="0" err="1">
                <a:solidFill>
                  <a:schemeClr val="tx1"/>
                </a:solidFill>
              </a:rPr>
              <a:t>sizeof</a:t>
            </a:r>
            <a:r>
              <a:rPr lang="en-US" altLang="ko-KR" sz="1400" b="1" dirty="0">
                <a:solidFill>
                  <a:schemeClr val="tx1"/>
                </a:solidFill>
              </a:rPr>
              <a:t>(float));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("double </a:t>
            </a:r>
            <a:r>
              <a:rPr lang="ko-KR" altLang="en-US" sz="1400" b="1" dirty="0">
                <a:solidFill>
                  <a:schemeClr val="tx1"/>
                </a:solidFill>
              </a:rPr>
              <a:t>할당 메모리 </a:t>
            </a:r>
            <a:r>
              <a:rPr lang="en-US" altLang="ko-KR" sz="1400" b="1" dirty="0">
                <a:solidFill>
                  <a:schemeClr val="tx1"/>
                </a:solidFill>
              </a:rPr>
              <a:t>: %d \n", </a:t>
            </a:r>
            <a:r>
              <a:rPr lang="en-US" altLang="ko-KR" sz="1400" b="1" dirty="0" err="1">
                <a:solidFill>
                  <a:schemeClr val="tx1"/>
                </a:solidFill>
              </a:rPr>
              <a:t>sizeof</a:t>
            </a:r>
            <a:r>
              <a:rPr lang="en-US" altLang="ko-KR" sz="1400" b="1" dirty="0">
                <a:solidFill>
                  <a:schemeClr val="tx1"/>
                </a:solidFill>
              </a:rPr>
              <a:t>(double));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71298" y="6581001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5-1 C </a:t>
            </a:r>
            <a:r>
              <a:rPr lang="ko-KR" altLang="en-US" sz="1200" dirty="0"/>
              <a:t>언어가 제공하는 기본 </a:t>
            </a:r>
            <a:r>
              <a:rPr lang="ko-KR" altLang="en-US" sz="1200" dirty="0" err="1" smtClean="0"/>
              <a:t>자료형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21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884" y="1137980"/>
            <a:ext cx="5231929" cy="2996698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11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3857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5-1 C </a:t>
              </a:r>
              <a:r>
                <a:rPr lang="ko-KR" altLang="en-US" dirty="0" smtClean="0"/>
                <a:t>언어가 제공하는 기본 </a:t>
              </a:r>
              <a:r>
                <a:rPr lang="ko-KR" altLang="en-US" dirty="0" err="1" smtClean="0"/>
                <a:t>자료형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0978" y="1347220"/>
            <a:ext cx="654377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b="1" dirty="0" err="1" smtClean="0"/>
              <a:t>자료형</a:t>
            </a:r>
            <a:r>
              <a:rPr lang="ko-KR" altLang="en-US" b="1" dirty="0" smtClean="0"/>
              <a:t> 선택의 기준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정수형 데이터를 처리하는 경우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- </a:t>
            </a:r>
            <a:r>
              <a:rPr lang="ko-KR" altLang="en-US" b="1" dirty="0" err="1" smtClean="0"/>
              <a:t>검퓨터는</a:t>
            </a:r>
            <a:r>
              <a:rPr lang="ko-KR" altLang="en-US" b="1" dirty="0" smtClean="0"/>
              <a:t> 내부적으로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int</a:t>
            </a:r>
            <a:r>
              <a:rPr lang="ko-KR" altLang="en-US" b="1" dirty="0" smtClean="0">
                <a:solidFill>
                  <a:srgbClr val="FF0000"/>
                </a:solidFill>
              </a:rPr>
              <a:t>형 연산을 가장 빠르게 처리</a:t>
            </a:r>
            <a:r>
              <a:rPr lang="en-US" altLang="ko-KR" b="1" dirty="0" smtClean="0">
                <a:solidFill>
                  <a:srgbClr val="FF0000"/>
                </a:solidFill>
              </a:rPr>
              <a:t>,</a:t>
            </a:r>
          </a:p>
          <a:p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</a:t>
            </a:r>
            <a:r>
              <a:rPr lang="ko-KR" altLang="en-US" b="1" dirty="0" smtClean="0"/>
              <a:t>따라서 정수형 변수는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형으로 선언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- </a:t>
            </a:r>
            <a:r>
              <a:rPr lang="ko-KR" altLang="en-US" b="1" dirty="0" smtClean="0"/>
              <a:t>범위가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형 변수를 넘어가는 경우 </a:t>
            </a:r>
            <a:r>
              <a:rPr lang="en-US" altLang="ko-KR" b="1" dirty="0" smtClean="0"/>
              <a:t>long</a:t>
            </a:r>
            <a:r>
              <a:rPr lang="ko-KR" altLang="en-US" b="1" dirty="0" smtClean="0"/>
              <a:t>형으로 선언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- </a:t>
            </a:r>
            <a:r>
              <a:rPr lang="ko-KR" altLang="en-US" b="1" dirty="0" smtClean="0"/>
              <a:t>값의 범위가 </a:t>
            </a:r>
            <a:r>
              <a:rPr lang="en-US" altLang="ko-KR" b="1" dirty="0" smtClean="0"/>
              <a:t>-128~+127 </a:t>
            </a:r>
            <a:r>
              <a:rPr lang="ko-KR" altLang="en-US" b="1" dirty="0" smtClean="0"/>
              <a:t>사이라 할지라도 </a:t>
            </a:r>
            <a:r>
              <a:rPr lang="en-US" altLang="ko-KR" b="1" dirty="0" err="1" smtClean="0"/>
              <a:t>int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형으로 선언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- </a:t>
            </a:r>
            <a:r>
              <a:rPr lang="ko-KR" altLang="en-US" b="1" dirty="0" smtClean="0"/>
              <a:t>예제 </a:t>
            </a:r>
            <a:r>
              <a:rPr lang="en-US" altLang="ko-KR" b="1" dirty="0" err="1" smtClean="0"/>
              <a:t>char_add.c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참조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69731" y="5217381"/>
            <a:ext cx="775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 </a:t>
            </a:r>
            <a:r>
              <a:rPr lang="en-US" altLang="ko-KR" dirty="0" smtClean="0"/>
              <a:t>char,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long – long 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이강좌에서는</a:t>
            </a:r>
            <a:r>
              <a:rPr lang="ko-KR" altLang="en-US" dirty="0" smtClean="0"/>
              <a:t> 제외하자 큰 값을 </a:t>
            </a:r>
            <a:r>
              <a:rPr lang="ko-KR" altLang="en-US" dirty="0" err="1" smtClean="0"/>
              <a:t>안쓰니까</a:t>
            </a:r>
            <a:r>
              <a:rPr lang="en-US" altLang="ko-KR" dirty="0" smtClean="0"/>
              <a:t>....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72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3857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5-1 C </a:t>
              </a:r>
              <a:r>
                <a:rPr lang="ko-KR" altLang="en-US" dirty="0" smtClean="0"/>
                <a:t>언어가 제공하는 기본 </a:t>
              </a:r>
              <a:r>
                <a:rPr lang="ko-KR" altLang="en-US" dirty="0" err="1" smtClean="0"/>
                <a:t>자료형</a:t>
              </a:r>
              <a:endParaRPr lang="ko-KR" altLang="en-US" dirty="0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80623" y="2919863"/>
            <a:ext cx="4738972" cy="3777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char </a:t>
            </a:r>
            <a:r>
              <a:rPr lang="en-US" altLang="ko-KR" sz="1400" b="1" dirty="0">
                <a:solidFill>
                  <a:schemeClr val="tx1"/>
                </a:solidFill>
              </a:rPr>
              <a:t>a, b;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char </a:t>
            </a:r>
            <a:r>
              <a:rPr lang="en-US" altLang="ko-KR" sz="1400" b="1" dirty="0">
                <a:solidFill>
                  <a:schemeClr val="tx1"/>
                </a:solidFill>
              </a:rPr>
              <a:t>result;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("-50 </a:t>
            </a:r>
            <a:r>
              <a:rPr lang="ko-KR" altLang="en-US" sz="1400" b="1" dirty="0">
                <a:solidFill>
                  <a:schemeClr val="tx1"/>
                </a:solidFill>
              </a:rPr>
              <a:t>이상 </a:t>
            </a:r>
            <a:r>
              <a:rPr lang="en-US" altLang="ko-KR" sz="1400" b="1" dirty="0">
                <a:solidFill>
                  <a:schemeClr val="tx1"/>
                </a:solidFill>
              </a:rPr>
              <a:t>+50</a:t>
            </a:r>
            <a:r>
              <a:rPr lang="ko-KR" altLang="en-US" sz="1400" b="1" dirty="0">
                <a:solidFill>
                  <a:schemeClr val="tx1"/>
                </a:solidFill>
              </a:rPr>
              <a:t>이하의 수 둘 입력 </a:t>
            </a:r>
            <a:r>
              <a:rPr lang="en-US" altLang="ko-KR" sz="1400" b="1" dirty="0">
                <a:solidFill>
                  <a:schemeClr val="tx1"/>
                </a:solidFill>
              </a:rPr>
              <a:t>:");</a:t>
            </a:r>
          </a:p>
          <a:p>
            <a:r>
              <a:rPr lang="it-IT" altLang="ko-KR" sz="1400" b="1" dirty="0" smtClean="0">
                <a:solidFill>
                  <a:schemeClr val="tx1"/>
                </a:solidFill>
              </a:rPr>
              <a:t>	scanf</a:t>
            </a:r>
            <a:r>
              <a:rPr lang="it-IT" altLang="ko-KR" sz="1400" b="1" dirty="0">
                <a:solidFill>
                  <a:schemeClr val="tx1"/>
                </a:solidFill>
              </a:rPr>
              <a:t>("%d %d",&amp;a,&amp;b);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result=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a+b</a:t>
            </a:r>
            <a:r>
              <a:rPr lang="en-US" altLang="ko-KR" sz="1400" b="1" dirty="0">
                <a:solidFill>
                  <a:schemeClr val="tx1"/>
                </a:solidFill>
              </a:rPr>
              <a:t>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</a:t>
            </a:r>
            <a:r>
              <a:rPr lang="ko-KR" altLang="en-US" sz="1400" b="1" dirty="0">
                <a:solidFill>
                  <a:schemeClr val="tx1"/>
                </a:solidFill>
              </a:rPr>
              <a:t>두 수의 덧셈 결과 </a:t>
            </a:r>
            <a:r>
              <a:rPr lang="en-US" altLang="ko-KR" sz="1400" b="1" dirty="0">
                <a:solidFill>
                  <a:schemeClr val="tx1"/>
                </a:solidFill>
              </a:rPr>
              <a:t>: %d \n", result);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1298" y="6581001"/>
            <a:ext cx="4120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5-1 C </a:t>
            </a:r>
            <a:r>
              <a:rPr lang="ko-KR" altLang="en-US" sz="1200" dirty="0"/>
              <a:t>언어가 제공하는 기본 </a:t>
            </a:r>
            <a:r>
              <a:rPr lang="ko-KR" altLang="en-US" sz="1200" dirty="0" err="1" smtClean="0"/>
              <a:t>자료형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예제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7565" y="1164149"/>
            <a:ext cx="109330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캐릭터 형은 정수</a:t>
            </a:r>
            <a:endParaRPr lang="en-US" altLang="ko-KR" b="1" dirty="0" smtClean="0"/>
          </a:p>
          <a:p>
            <a:r>
              <a:rPr lang="ko-KR" altLang="en-US" b="1" dirty="0" smtClean="0"/>
              <a:t>내가 </a:t>
            </a:r>
            <a:r>
              <a:rPr lang="ko-KR" altLang="en-US" b="1" dirty="0" err="1" smtClean="0"/>
              <a:t>두개의</a:t>
            </a:r>
            <a:r>
              <a:rPr lang="ko-KR" altLang="en-US" b="1" dirty="0" smtClean="0"/>
              <a:t> 정수 데이터를 키보드로 입력하고 정수를 받겠다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제한은 </a:t>
            </a:r>
            <a:r>
              <a:rPr lang="en-US" altLang="ko-KR" b="1" dirty="0" smtClean="0"/>
              <a:t>-50 +50 </a:t>
            </a:r>
            <a:r>
              <a:rPr lang="ko-KR" altLang="en-US" b="1" dirty="0" smtClean="0"/>
              <a:t>사이의 수이어야 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캐릭터로 커버가 된다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맥시멈 </a:t>
            </a:r>
            <a:r>
              <a:rPr lang="en-US" altLang="ko-KR" b="1" dirty="0" smtClean="0"/>
              <a:t>-100 +100</a:t>
            </a:r>
            <a:r>
              <a:rPr lang="ko-KR" altLang="en-US" b="1" dirty="0" smtClean="0"/>
              <a:t>까지 가능하다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하지만 일반적이지 않다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빠르게 </a:t>
            </a:r>
            <a:r>
              <a:rPr lang="ko-KR" altLang="en-US" b="1" dirty="0" err="1" smtClean="0"/>
              <a:t>처리하기위해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인트로</a:t>
            </a:r>
            <a:r>
              <a:rPr lang="ko-KR" altLang="en-US" b="1" dirty="0" smtClean="0"/>
              <a:t> 선언</a:t>
            </a:r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7445666" y="2819722"/>
            <a:ext cx="4738972" cy="3777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#define _CRT_SECURE_NO_WARNINGS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#include &lt;</a:t>
            </a:r>
            <a:r>
              <a:rPr lang="en-US" altLang="ko-KR" sz="1400" b="1" dirty="0" err="1">
                <a:solidFill>
                  <a:schemeClr val="tx1"/>
                </a:solidFill>
              </a:rPr>
              <a:t>stdio.h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int</a:t>
            </a:r>
            <a:r>
              <a:rPr lang="en-US" altLang="ko-KR" sz="1400" b="1" dirty="0">
                <a:solidFill>
                  <a:schemeClr val="tx1"/>
                </a:solidFill>
              </a:rPr>
              <a:t> main(void)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a, b;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result;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("-50 </a:t>
            </a:r>
            <a:r>
              <a:rPr lang="ko-KR" altLang="en-US" sz="1400" b="1" dirty="0">
                <a:solidFill>
                  <a:schemeClr val="tx1"/>
                </a:solidFill>
              </a:rPr>
              <a:t>이상 </a:t>
            </a:r>
            <a:r>
              <a:rPr lang="en-US" altLang="ko-KR" sz="1400" b="1" dirty="0">
                <a:solidFill>
                  <a:schemeClr val="tx1"/>
                </a:solidFill>
              </a:rPr>
              <a:t>+50</a:t>
            </a:r>
            <a:r>
              <a:rPr lang="ko-KR" altLang="en-US" sz="1400" b="1" dirty="0">
                <a:solidFill>
                  <a:schemeClr val="tx1"/>
                </a:solidFill>
              </a:rPr>
              <a:t>이하의 수 둘 입력 </a:t>
            </a:r>
            <a:r>
              <a:rPr lang="en-US" altLang="ko-KR" sz="1400" b="1" dirty="0">
                <a:solidFill>
                  <a:schemeClr val="tx1"/>
                </a:solidFill>
              </a:rPr>
              <a:t>:");</a:t>
            </a:r>
          </a:p>
          <a:p>
            <a:r>
              <a:rPr lang="it-IT" altLang="ko-KR" sz="1400" b="1" dirty="0" smtClean="0">
                <a:solidFill>
                  <a:schemeClr val="tx1"/>
                </a:solidFill>
              </a:rPr>
              <a:t>	scanf</a:t>
            </a:r>
            <a:r>
              <a:rPr lang="it-IT" altLang="ko-KR" sz="1400" b="1" dirty="0">
                <a:solidFill>
                  <a:schemeClr val="tx1"/>
                </a:solidFill>
              </a:rPr>
              <a:t>("%d %d",&amp;a,&amp;b);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result=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a+b</a:t>
            </a:r>
            <a:r>
              <a:rPr lang="en-US" altLang="ko-KR" sz="1400" b="1" dirty="0">
                <a:solidFill>
                  <a:schemeClr val="tx1"/>
                </a:solidFill>
              </a:rPr>
              <a:t>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printf</a:t>
            </a:r>
            <a:r>
              <a:rPr lang="en-US" altLang="ko-KR" sz="1400" b="1" dirty="0">
                <a:solidFill>
                  <a:schemeClr val="tx1"/>
                </a:solidFill>
              </a:rPr>
              <a:t>("</a:t>
            </a:r>
            <a:r>
              <a:rPr lang="ko-KR" altLang="en-US" sz="1400" b="1" dirty="0">
                <a:solidFill>
                  <a:schemeClr val="tx1"/>
                </a:solidFill>
              </a:rPr>
              <a:t>두 수의 덧셈 결과 </a:t>
            </a:r>
            <a:r>
              <a:rPr lang="en-US" altLang="ko-KR" sz="1400" b="1" dirty="0">
                <a:solidFill>
                  <a:schemeClr val="tx1"/>
                </a:solidFill>
              </a:rPr>
              <a:t>: %d \n", result);</a:t>
            </a:r>
          </a:p>
          <a:p>
            <a:endParaRPr lang="ko-KR" altLang="en-US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	return </a:t>
            </a:r>
            <a:r>
              <a:rPr lang="en-US" altLang="ko-KR" sz="1400" b="1" dirty="0">
                <a:solidFill>
                  <a:schemeClr val="tx1"/>
                </a:solidFill>
              </a:rPr>
              <a:t>0;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}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96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864938" y="1355373"/>
            <a:ext cx="39004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* </a:t>
            </a:r>
            <a:r>
              <a:rPr lang="ko-KR" altLang="en-US" sz="1050" b="1" dirty="0" err="1" smtClean="0"/>
              <a:t>자료형</a:t>
            </a:r>
            <a:r>
              <a:rPr lang="ko-KR" altLang="en-US" sz="1050" b="1" dirty="0" smtClean="0"/>
              <a:t> 선택의 기준</a:t>
            </a:r>
            <a:endParaRPr lang="en-US" altLang="ko-KR" sz="1050" b="1" dirty="0" smtClean="0"/>
          </a:p>
          <a:p>
            <a:endParaRPr lang="en-US" altLang="ko-KR" sz="1050" b="1" dirty="0" smtClean="0"/>
          </a:p>
          <a:p>
            <a:r>
              <a:rPr lang="en-US" altLang="ko-KR" sz="1050" b="1" dirty="0" smtClean="0"/>
              <a:t>- </a:t>
            </a:r>
            <a:r>
              <a:rPr lang="ko-KR" altLang="en-US" sz="1050" b="1" dirty="0" smtClean="0"/>
              <a:t>정수형 데이터를 처리하는 경우</a:t>
            </a:r>
            <a:endParaRPr lang="en-US" altLang="ko-KR" sz="1050" b="1" dirty="0" smtClean="0"/>
          </a:p>
          <a:p>
            <a:r>
              <a:rPr lang="en-US" altLang="ko-KR" sz="1050" b="1" dirty="0"/>
              <a:t> </a:t>
            </a:r>
            <a:r>
              <a:rPr lang="en-US" altLang="ko-KR" sz="1050" b="1" dirty="0" smtClean="0"/>
              <a:t> - </a:t>
            </a:r>
            <a:r>
              <a:rPr lang="ko-KR" altLang="en-US" sz="1050" b="1" dirty="0" err="1" smtClean="0"/>
              <a:t>검퓨터는</a:t>
            </a:r>
            <a:r>
              <a:rPr lang="ko-KR" altLang="en-US" sz="1050" b="1" dirty="0" smtClean="0"/>
              <a:t> 내부적으로 </a:t>
            </a:r>
            <a:r>
              <a:rPr lang="en-US" altLang="ko-KR" sz="1050" b="1" dirty="0" err="1" smtClean="0">
                <a:solidFill>
                  <a:srgbClr val="FF0000"/>
                </a:solidFill>
              </a:rPr>
              <a:t>int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형 연산을 가장 빠르게 처리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sz="1050" b="1" dirty="0" smtClean="0"/>
              <a:t>    </a:t>
            </a:r>
            <a:r>
              <a:rPr lang="ko-KR" altLang="en-US" sz="1050" b="1" dirty="0" smtClean="0"/>
              <a:t>따라서 정수형 변수는 </a:t>
            </a:r>
            <a:r>
              <a:rPr lang="en-US" altLang="ko-KR" sz="1050" b="1" dirty="0" err="1" smtClean="0"/>
              <a:t>int</a:t>
            </a:r>
            <a:r>
              <a:rPr lang="en-US" altLang="ko-KR" sz="1050" b="1" dirty="0" smtClean="0"/>
              <a:t> </a:t>
            </a:r>
            <a:r>
              <a:rPr lang="ko-KR" altLang="en-US" sz="1050" b="1" dirty="0" smtClean="0"/>
              <a:t>형으로 선언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  - </a:t>
            </a:r>
            <a:r>
              <a:rPr lang="ko-KR" altLang="en-US" sz="1050" b="1" dirty="0" smtClean="0"/>
              <a:t>범위가 </a:t>
            </a:r>
            <a:r>
              <a:rPr lang="en-US" altLang="ko-KR" sz="1050" b="1" dirty="0" err="1" smtClean="0"/>
              <a:t>int</a:t>
            </a:r>
            <a:r>
              <a:rPr lang="en-US" altLang="ko-KR" sz="1050" b="1" dirty="0" smtClean="0"/>
              <a:t> </a:t>
            </a:r>
            <a:r>
              <a:rPr lang="ko-KR" altLang="en-US" sz="1050" b="1" dirty="0" smtClean="0"/>
              <a:t>형 변수를 넘어가는 경우 </a:t>
            </a:r>
            <a:r>
              <a:rPr lang="en-US" altLang="ko-KR" sz="1050" b="1" dirty="0" smtClean="0"/>
              <a:t>long</a:t>
            </a:r>
            <a:r>
              <a:rPr lang="ko-KR" altLang="en-US" sz="1050" b="1" dirty="0" smtClean="0"/>
              <a:t>형으로 선언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  - </a:t>
            </a:r>
            <a:r>
              <a:rPr lang="ko-KR" altLang="en-US" sz="1050" b="1" dirty="0" smtClean="0"/>
              <a:t>값의 범위가 </a:t>
            </a:r>
            <a:r>
              <a:rPr lang="en-US" altLang="ko-KR" sz="1050" b="1" dirty="0" smtClean="0"/>
              <a:t>-128~+127 </a:t>
            </a:r>
            <a:r>
              <a:rPr lang="ko-KR" altLang="en-US" sz="1050" b="1" dirty="0" smtClean="0"/>
              <a:t>사이라 할지라도 </a:t>
            </a:r>
            <a:r>
              <a:rPr lang="en-US" altLang="ko-KR" sz="1050" b="1" dirty="0" err="1" smtClean="0"/>
              <a:t>int</a:t>
            </a:r>
            <a:r>
              <a:rPr lang="en-US" altLang="ko-KR" sz="1050" b="1" dirty="0" smtClean="0"/>
              <a:t> </a:t>
            </a:r>
            <a:r>
              <a:rPr lang="ko-KR" altLang="en-US" sz="1050" b="1" dirty="0" smtClean="0"/>
              <a:t>형으로 선언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  - </a:t>
            </a:r>
            <a:r>
              <a:rPr lang="ko-KR" altLang="en-US" sz="1050" b="1" dirty="0" smtClean="0"/>
              <a:t>예제 </a:t>
            </a:r>
            <a:r>
              <a:rPr lang="en-US" altLang="ko-KR" sz="1050" b="1" dirty="0" err="1" smtClean="0"/>
              <a:t>char_add.c</a:t>
            </a:r>
            <a:r>
              <a:rPr lang="en-US" altLang="ko-KR" sz="1050" b="1" dirty="0" smtClean="0"/>
              <a:t> </a:t>
            </a:r>
            <a:r>
              <a:rPr lang="ko-KR" altLang="en-US" sz="1050" b="1" dirty="0" smtClean="0"/>
              <a:t>참조</a:t>
            </a:r>
            <a:endParaRPr lang="en-US" altLang="ko-KR" sz="1050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189" y="5353352"/>
            <a:ext cx="2709642" cy="1374268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349448" y="3774065"/>
            <a:ext cx="1709530" cy="723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65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68366" y="244313"/>
              <a:ext cx="3857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5-1 C </a:t>
              </a:r>
              <a:r>
                <a:rPr lang="ko-KR" altLang="en-US" dirty="0" smtClean="0"/>
                <a:t>언어가 제공하는 기본 </a:t>
              </a:r>
              <a:r>
                <a:rPr lang="ko-KR" altLang="en-US" dirty="0" err="1" smtClean="0"/>
                <a:t>자료형</a:t>
              </a:r>
              <a:endParaRPr lang="ko-KR" altLang="en-US" dirty="0"/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67833" y="1102268"/>
            <a:ext cx="632416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{</a:t>
            </a:r>
            <a:br>
              <a:rPr lang="en-US" altLang="ko-KR" sz="1400" dirty="0"/>
            </a:br>
            <a:r>
              <a:rPr lang="en-US" altLang="ko-KR" sz="1400" dirty="0" err="1"/>
              <a:t>int</a:t>
            </a:r>
            <a:r>
              <a:rPr lang="en-US" altLang="ko-KR" sz="1400" dirty="0"/>
              <a:t> in;</a:t>
            </a:r>
          </a:p>
          <a:p>
            <a:r>
              <a:rPr lang="en-US" altLang="ko-KR" sz="1400" dirty="0"/>
              <a:t> </a:t>
            </a:r>
            <a:r>
              <a:rPr lang="en-US" altLang="ko-KR" sz="1400" dirty="0" err="1"/>
              <a:t>printf</a:t>
            </a:r>
            <a:r>
              <a:rPr lang="en-US" altLang="ko-KR" sz="1400" dirty="0"/>
              <a:t>("</a:t>
            </a:r>
            <a:r>
              <a:rPr lang="ko-KR" altLang="en-US" sz="1400" dirty="0"/>
              <a:t>아스키코드 값을 입력해주세요</a:t>
            </a:r>
            <a:r>
              <a:rPr lang="en-US" altLang="ko-KR" sz="1400" dirty="0"/>
              <a:t>.\n");</a:t>
            </a:r>
            <a:br>
              <a:rPr lang="en-US" altLang="ko-KR" sz="1400" dirty="0"/>
            </a:br>
            <a:r>
              <a:rPr lang="en-US" altLang="ko-KR" sz="1400" dirty="0"/>
              <a:t> </a:t>
            </a:r>
            <a:r>
              <a:rPr lang="en-US" altLang="ko-KR" sz="1400" dirty="0" err="1"/>
              <a:t>scanf</a:t>
            </a:r>
            <a:r>
              <a:rPr lang="en-US" altLang="ko-KR" sz="1400" dirty="0"/>
              <a:t>("%</a:t>
            </a:r>
            <a:r>
              <a:rPr lang="en-US" altLang="ko-KR" sz="1400" dirty="0" err="1"/>
              <a:t>d",&amp;in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 </a:t>
            </a:r>
            <a:r>
              <a:rPr lang="en-US" altLang="ko-KR" sz="1400" dirty="0" err="1"/>
              <a:t>printf</a:t>
            </a:r>
            <a:r>
              <a:rPr lang="en-US" altLang="ko-KR" sz="1400" dirty="0"/>
              <a:t>("</a:t>
            </a:r>
            <a:r>
              <a:rPr lang="ko-KR" altLang="en-US" sz="1400" dirty="0"/>
              <a:t>출력 </a:t>
            </a:r>
            <a:r>
              <a:rPr lang="en-US" altLang="ko-KR" sz="1400" dirty="0"/>
              <a:t>%c\</a:t>
            </a:r>
            <a:r>
              <a:rPr lang="en-US" altLang="ko-KR" sz="1400" dirty="0" err="1"/>
              <a:t>n",in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 return 0;</a:t>
            </a:r>
            <a:br>
              <a:rPr lang="en-US" altLang="ko-KR" sz="1400" dirty="0"/>
            </a:br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 </a:t>
            </a:r>
          </a:p>
          <a:p>
            <a:r>
              <a:rPr lang="en-US" altLang="ko-KR" sz="1400" dirty="0"/>
              <a:t>{</a:t>
            </a:r>
            <a:br>
              <a:rPr lang="en-US" altLang="ko-KR" sz="1400" dirty="0"/>
            </a:br>
            <a:r>
              <a:rPr lang="en-US" altLang="ko-KR" sz="1400" dirty="0"/>
              <a:t>char in;</a:t>
            </a:r>
          </a:p>
          <a:p>
            <a:r>
              <a:rPr lang="en-US" altLang="ko-KR" sz="1400" dirty="0"/>
              <a:t> </a:t>
            </a:r>
            <a:r>
              <a:rPr lang="en-US" altLang="ko-KR" sz="1400" dirty="0" err="1"/>
              <a:t>printf</a:t>
            </a:r>
            <a:r>
              <a:rPr lang="en-US" altLang="ko-KR" sz="1400" dirty="0"/>
              <a:t>("</a:t>
            </a:r>
            <a:r>
              <a:rPr lang="ko-KR" altLang="en-US" sz="1400" dirty="0"/>
              <a:t>문자를 입력해주세요</a:t>
            </a:r>
            <a:r>
              <a:rPr lang="en-US" altLang="ko-KR" sz="1400" dirty="0"/>
              <a:t>.\n");</a:t>
            </a:r>
            <a:br>
              <a:rPr lang="en-US" altLang="ko-KR" sz="1400" dirty="0"/>
            </a:br>
            <a:r>
              <a:rPr lang="en-US" altLang="ko-KR" sz="1400" dirty="0"/>
              <a:t> </a:t>
            </a:r>
            <a:r>
              <a:rPr lang="en-US" altLang="ko-KR" sz="1400" dirty="0" err="1"/>
              <a:t>scanf</a:t>
            </a:r>
            <a:r>
              <a:rPr lang="en-US" altLang="ko-KR" sz="1400" dirty="0"/>
              <a:t>("%</a:t>
            </a:r>
            <a:r>
              <a:rPr lang="en-US" altLang="ko-KR" sz="1400" dirty="0" err="1"/>
              <a:t>c",&amp;in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 </a:t>
            </a:r>
            <a:r>
              <a:rPr lang="en-US" altLang="ko-KR" sz="1400" dirty="0" err="1"/>
              <a:t>printf</a:t>
            </a:r>
            <a:r>
              <a:rPr lang="en-US" altLang="ko-KR" sz="1400" dirty="0"/>
              <a:t>("</a:t>
            </a:r>
            <a:r>
              <a:rPr lang="ko-KR" altLang="en-US" sz="1400" dirty="0"/>
              <a:t>아스키 </a:t>
            </a:r>
            <a:r>
              <a:rPr lang="ko-KR" altLang="en-US" sz="1400" dirty="0" err="1"/>
              <a:t>코드값은</a:t>
            </a:r>
            <a:r>
              <a:rPr lang="ko-KR" altLang="en-US" sz="1400" dirty="0"/>
              <a:t> </a:t>
            </a:r>
            <a:r>
              <a:rPr lang="en-US" altLang="ko-KR" sz="1400" dirty="0"/>
              <a:t>%d\</a:t>
            </a:r>
            <a:r>
              <a:rPr lang="en-US" altLang="ko-KR" sz="1400" dirty="0" err="1"/>
              <a:t>n",in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 return 0;</a:t>
            </a:r>
            <a:br>
              <a:rPr lang="en-US" altLang="ko-KR" sz="1400" dirty="0"/>
            </a:br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 </a:t>
            </a:r>
          </a:p>
          <a:p>
            <a:r>
              <a:rPr lang="en-US" altLang="ko-KR" sz="1400" b="1" dirty="0" err="1">
                <a:solidFill>
                  <a:srgbClr val="FF0000"/>
                </a:solidFill>
              </a:rPr>
              <a:t>scanf</a:t>
            </a:r>
            <a:r>
              <a:rPr lang="ko-KR" altLang="en-US" sz="1400" b="1" dirty="0">
                <a:solidFill>
                  <a:srgbClr val="FF0000"/>
                </a:solidFill>
              </a:rPr>
              <a:t>는</a:t>
            </a:r>
            <a:r>
              <a:rPr lang="en-US" altLang="ko-KR" sz="1400" b="1" dirty="0">
                <a:solidFill>
                  <a:srgbClr val="FF0000"/>
                </a:solidFill>
              </a:rPr>
              <a:t>, %d</a:t>
            </a:r>
            <a:r>
              <a:rPr lang="ko-KR" altLang="en-US" sz="1400" b="1" dirty="0">
                <a:solidFill>
                  <a:srgbClr val="FF0000"/>
                </a:solidFill>
              </a:rPr>
              <a:t>로 받았으면 </a:t>
            </a:r>
            <a:r>
              <a:rPr lang="ko-KR" altLang="en-US" sz="1400" b="1" dirty="0" err="1">
                <a:solidFill>
                  <a:srgbClr val="FF0000"/>
                </a:solidFill>
              </a:rPr>
              <a:t>숫자형</a:t>
            </a:r>
            <a:r>
              <a:rPr lang="ko-KR" altLang="en-US" sz="1400" b="1" dirty="0">
                <a:solidFill>
                  <a:srgbClr val="FF0000"/>
                </a:solidFill>
              </a:rPr>
              <a:t> 변수에 넣어야 하고</a:t>
            </a:r>
          </a:p>
          <a:p>
            <a:r>
              <a:rPr lang="en-US" altLang="ko-KR" sz="1400" b="1" dirty="0">
                <a:solidFill>
                  <a:srgbClr val="FF0000"/>
                </a:solidFill>
              </a:rPr>
              <a:t>%c</a:t>
            </a:r>
            <a:r>
              <a:rPr lang="ko-KR" altLang="en-US" sz="1400" b="1" dirty="0">
                <a:solidFill>
                  <a:srgbClr val="FF0000"/>
                </a:solidFill>
              </a:rPr>
              <a:t>로 받았으면 문자형 변수에 넣어야 합니다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출력이 어찌됐던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받을 땐 저 규칙을 </a:t>
            </a:r>
            <a:r>
              <a:rPr lang="ko-KR" altLang="en-US" sz="1400" b="1" dirty="0" err="1">
                <a:solidFill>
                  <a:srgbClr val="FF0000"/>
                </a:solidFill>
              </a:rPr>
              <a:t>따라야합니다</a:t>
            </a:r>
            <a:r>
              <a:rPr lang="en-US" altLang="ko-KR" sz="1400" b="1" dirty="0">
                <a:solidFill>
                  <a:srgbClr val="FF0000"/>
                </a:solidFill>
              </a:rPr>
              <a:t>.^^ </a:t>
            </a:r>
            <a:r>
              <a:rPr lang="ko-KR" altLang="en-US" sz="1400" b="1" dirty="0">
                <a:solidFill>
                  <a:srgbClr val="FF0000"/>
                </a:solidFill>
              </a:rPr>
              <a:t>라고 생각하시면 편함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400" b="1" dirty="0">
                <a:solidFill>
                  <a:srgbClr val="FF0000"/>
                </a:solidFill>
              </a:rPr>
              <a:t>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832" y="5369361"/>
            <a:ext cx="60193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아스키 정수를 </a:t>
            </a:r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ko-KR" altLang="en-US" sz="1400" b="1" dirty="0">
                <a:solidFill>
                  <a:srgbClr val="FF0000"/>
                </a:solidFill>
              </a:rPr>
              <a:t>진수 변환과정에서 메모리 부족으로 오류가 나고</a:t>
            </a:r>
            <a:r>
              <a:rPr lang="en-US" altLang="ko-KR" sz="1400" b="1" dirty="0">
                <a:solidFill>
                  <a:srgbClr val="FF0000"/>
                </a:solidFill>
              </a:rPr>
              <a:t>,</a:t>
            </a:r>
            <a:r>
              <a:rPr lang="ko-KR" altLang="en-US" sz="1400" b="1" dirty="0">
                <a:solidFill>
                  <a:srgbClr val="FF0000"/>
                </a:solidFill>
              </a:rPr>
              <a:t/>
            </a:r>
            <a:br>
              <a:rPr lang="ko-KR" altLang="en-US" sz="1400" b="1" dirty="0">
                <a:solidFill>
                  <a:srgbClr val="FF0000"/>
                </a:solidFill>
              </a:rPr>
            </a:br>
            <a:r>
              <a:rPr lang="ko-KR" altLang="en-US" sz="1400" b="1" dirty="0">
                <a:solidFill>
                  <a:srgbClr val="FF0000"/>
                </a:solidFill>
              </a:rPr>
              <a:t>반대로 문자는 용량이 크니까 </a:t>
            </a:r>
            <a:r>
              <a:rPr lang="ko-KR" altLang="en-US" sz="1400" b="1" dirty="0" err="1">
                <a:solidFill>
                  <a:srgbClr val="FF0000"/>
                </a:solidFill>
              </a:rPr>
              <a:t>짤려서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쓰레기 값 들어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오는거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</a:rPr>
              <a:t>아임</a:t>
            </a:r>
            <a:r>
              <a:rPr lang="en-US" altLang="ko-KR" sz="1400" b="1" dirty="0">
                <a:solidFill>
                  <a:srgbClr val="FF0000"/>
                </a:solidFill>
              </a:rPr>
              <a:t>...</a:t>
            </a:r>
            <a:r>
              <a:rPr lang="ko-KR" altLang="en-US" sz="1400" b="1" dirty="0">
                <a:solidFill>
                  <a:srgbClr val="FF0000"/>
                </a:solidFill>
              </a:rPr>
              <a:t/>
            </a:r>
            <a:br>
              <a:rPr lang="ko-KR" altLang="en-US" sz="1400" b="1" dirty="0">
                <a:solidFill>
                  <a:srgbClr val="FF0000"/>
                </a:solidFill>
              </a:rPr>
            </a:br>
            <a:r>
              <a:rPr lang="ko-KR" altLang="en-US" sz="1400" b="1" dirty="0">
                <a:solidFill>
                  <a:srgbClr val="FF0000"/>
                </a:solidFill>
              </a:rPr>
              <a:t>그리고 정수로 받는데 </a:t>
            </a:r>
            <a:r>
              <a:rPr lang="en-US" altLang="ko-KR" sz="1400" b="1" dirty="0" err="1">
                <a:solidFill>
                  <a:srgbClr val="FF0000"/>
                </a:solidFill>
              </a:rPr>
              <a:t>int</a:t>
            </a:r>
            <a:r>
              <a:rPr lang="ko-KR" altLang="en-US" sz="1400" b="1" dirty="0">
                <a:solidFill>
                  <a:srgbClr val="FF0000"/>
                </a:solidFill>
              </a:rPr>
              <a:t>가 당연하고 문자로 받는데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char</a:t>
            </a:r>
            <a:r>
              <a:rPr lang="ko-KR" altLang="en-US" sz="1400" b="1" dirty="0">
                <a:solidFill>
                  <a:srgbClr val="FF0000"/>
                </a:solidFill>
              </a:rPr>
              <a:t>가 당연하지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강제형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변환을 </a:t>
            </a:r>
            <a:r>
              <a:rPr lang="ko-KR" altLang="en-US" sz="1400" b="1" dirty="0">
                <a:solidFill>
                  <a:srgbClr val="FF0000"/>
                </a:solidFill>
              </a:rPr>
              <a:t>하니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쓰레기 값이 들어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오는거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임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r>
              <a:rPr lang="ko-KR" altLang="en-US" sz="1400" b="1" dirty="0">
                <a:solidFill>
                  <a:srgbClr val="FF0000"/>
                </a:solidFill>
              </a:rPr>
              <a:t/>
            </a:r>
            <a:br>
              <a:rPr lang="ko-KR" altLang="en-US" sz="1400" b="1" dirty="0">
                <a:solidFill>
                  <a:srgbClr val="FF0000"/>
                </a:solidFill>
              </a:rPr>
            </a:b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462" y="948689"/>
            <a:ext cx="4956806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제가 아스키 코드를 입력하면 문자를 출력되는 프로그램과 또 반대로 문자를 입력하면 </a:t>
            </a:r>
            <a:endParaRPr lang="en-US" altLang="ko-KR" sz="900" b="1" dirty="0" smtClean="0"/>
          </a:p>
          <a:p>
            <a:r>
              <a:rPr lang="ko-KR" altLang="en-US" sz="900" b="1" dirty="0" smtClean="0"/>
              <a:t>숫자를 </a:t>
            </a:r>
            <a:r>
              <a:rPr lang="ko-KR" altLang="en-US" sz="900" b="1" dirty="0"/>
              <a:t>출력하는 프로그램을 만들던 도중에 궁금증이 생겼습니다</a:t>
            </a:r>
            <a:r>
              <a:rPr lang="en-US" altLang="ko-KR" sz="900" b="1" dirty="0"/>
              <a:t>.</a:t>
            </a:r>
          </a:p>
          <a:p>
            <a:endParaRPr lang="en-US" altLang="ko-KR" sz="900" b="1" dirty="0"/>
          </a:p>
          <a:p>
            <a:r>
              <a:rPr lang="en-US" altLang="ko-KR" sz="900" b="1" dirty="0"/>
              <a:t>#include&lt;</a:t>
            </a:r>
            <a:r>
              <a:rPr lang="en-US" altLang="ko-KR" sz="900" b="1" dirty="0" err="1"/>
              <a:t>stdio.h</a:t>
            </a:r>
            <a:r>
              <a:rPr lang="en-US" altLang="ko-KR" sz="900" b="1" dirty="0" smtClean="0"/>
              <a:t>&gt;</a:t>
            </a:r>
            <a:endParaRPr lang="en-US" altLang="ko-KR" sz="900" b="1" dirty="0"/>
          </a:p>
          <a:p>
            <a:r>
              <a:rPr lang="en-US" altLang="ko-KR" sz="900" b="1" dirty="0" err="1"/>
              <a:t>int</a:t>
            </a:r>
            <a:r>
              <a:rPr lang="en-US" altLang="ko-KR" sz="900" b="1" dirty="0"/>
              <a:t> main(void)</a:t>
            </a:r>
          </a:p>
          <a:p>
            <a:r>
              <a:rPr lang="en-US" altLang="ko-KR" sz="900" b="1" dirty="0" smtClean="0"/>
              <a:t>{</a:t>
            </a:r>
            <a:endParaRPr lang="en-US" altLang="ko-KR" sz="900" b="1" dirty="0"/>
          </a:p>
          <a:p>
            <a:r>
              <a:rPr lang="en-US" altLang="ko-KR" sz="900" b="1" dirty="0" err="1"/>
              <a:t>int</a:t>
            </a:r>
            <a:r>
              <a:rPr lang="en-US" altLang="ko-KR" sz="900" b="1" dirty="0"/>
              <a:t> in</a:t>
            </a:r>
            <a:r>
              <a:rPr lang="en-US" altLang="ko-KR" sz="900" b="1" dirty="0" smtClean="0"/>
              <a:t>;</a:t>
            </a:r>
            <a:endParaRPr lang="en-US" altLang="ko-KR" sz="900" b="1" dirty="0"/>
          </a:p>
          <a:p>
            <a:r>
              <a:rPr lang="en-US" altLang="ko-KR" sz="900" b="1" dirty="0"/>
              <a:t> </a:t>
            </a:r>
            <a:r>
              <a:rPr lang="en-US" altLang="ko-KR" sz="900" b="1" dirty="0" err="1"/>
              <a:t>printf</a:t>
            </a:r>
            <a:r>
              <a:rPr lang="en-US" altLang="ko-KR" sz="900" b="1" dirty="0"/>
              <a:t>("</a:t>
            </a:r>
            <a:r>
              <a:rPr lang="ko-KR" altLang="en-US" sz="900" b="1" dirty="0"/>
              <a:t>아스키코드 값을 입력해주세요</a:t>
            </a:r>
            <a:r>
              <a:rPr lang="en-US" altLang="ko-KR" sz="900" b="1" dirty="0"/>
              <a:t>.\n");</a:t>
            </a:r>
          </a:p>
          <a:p>
            <a:r>
              <a:rPr lang="en-US" altLang="ko-KR" sz="900" b="1" dirty="0"/>
              <a:t> </a:t>
            </a:r>
            <a:r>
              <a:rPr lang="en-US" altLang="ko-KR" sz="900" b="1" dirty="0" err="1"/>
              <a:t>scanf</a:t>
            </a:r>
            <a:r>
              <a:rPr lang="en-US" altLang="ko-KR" sz="900" b="1" dirty="0"/>
              <a:t>("%</a:t>
            </a:r>
            <a:r>
              <a:rPr lang="en-US" altLang="ko-KR" sz="900" b="1" dirty="0" err="1"/>
              <a:t>d",&amp;in</a:t>
            </a:r>
            <a:r>
              <a:rPr lang="en-US" altLang="ko-KR" sz="900" b="1" dirty="0"/>
              <a:t>);</a:t>
            </a:r>
          </a:p>
          <a:p>
            <a:endParaRPr lang="en-US" altLang="ko-KR" sz="900" b="1" dirty="0"/>
          </a:p>
          <a:p>
            <a:r>
              <a:rPr lang="en-US" altLang="ko-KR" sz="900" b="1" dirty="0"/>
              <a:t> </a:t>
            </a:r>
            <a:r>
              <a:rPr lang="en-US" altLang="ko-KR" sz="900" b="1" dirty="0" err="1"/>
              <a:t>printf</a:t>
            </a:r>
            <a:r>
              <a:rPr lang="en-US" altLang="ko-KR" sz="900" b="1" dirty="0"/>
              <a:t>("</a:t>
            </a:r>
            <a:r>
              <a:rPr lang="ko-KR" altLang="en-US" sz="900" b="1" dirty="0"/>
              <a:t>출력 </a:t>
            </a:r>
            <a:r>
              <a:rPr lang="en-US" altLang="ko-KR" sz="900" b="1" dirty="0"/>
              <a:t>%c\</a:t>
            </a:r>
            <a:r>
              <a:rPr lang="en-US" altLang="ko-KR" sz="900" b="1" dirty="0" err="1"/>
              <a:t>n",in</a:t>
            </a:r>
            <a:r>
              <a:rPr lang="en-US" altLang="ko-KR" sz="900" b="1" dirty="0"/>
              <a:t>);</a:t>
            </a:r>
          </a:p>
          <a:p>
            <a:endParaRPr lang="en-US" altLang="ko-KR" sz="900" b="1" dirty="0"/>
          </a:p>
          <a:p>
            <a:r>
              <a:rPr lang="en-US" altLang="ko-KR" sz="900" b="1" dirty="0"/>
              <a:t> return 0;</a:t>
            </a:r>
          </a:p>
          <a:p>
            <a:r>
              <a:rPr lang="en-US" altLang="ko-KR" sz="900" b="1" dirty="0"/>
              <a:t>}</a:t>
            </a:r>
          </a:p>
          <a:p>
            <a:endParaRPr lang="en-US" altLang="ko-KR" sz="900" b="1" dirty="0"/>
          </a:p>
          <a:p>
            <a:r>
              <a:rPr lang="ko-KR" altLang="en-US" sz="900" b="1" dirty="0"/>
              <a:t>여기까지가 숫자를 </a:t>
            </a:r>
            <a:r>
              <a:rPr lang="ko-KR" altLang="en-US" sz="900" b="1" dirty="0" err="1"/>
              <a:t>입력받아</a:t>
            </a:r>
            <a:r>
              <a:rPr lang="ko-KR" altLang="en-US" sz="900" b="1" dirty="0"/>
              <a:t> 문자를 출력하는 프로그램인데요</a:t>
            </a:r>
            <a:r>
              <a:rPr lang="en-US" altLang="ko-KR" sz="900" b="1" dirty="0" smtClean="0"/>
              <a:t>.</a:t>
            </a:r>
            <a:endParaRPr lang="en-US" altLang="ko-KR" sz="900" b="1" dirty="0"/>
          </a:p>
          <a:p>
            <a:r>
              <a:rPr lang="ko-KR" altLang="en-US" sz="900" b="1" dirty="0" err="1"/>
              <a:t>어짜피</a:t>
            </a:r>
            <a:r>
              <a:rPr lang="ko-KR" altLang="en-US" sz="900" b="1" dirty="0"/>
              <a:t> </a:t>
            </a:r>
            <a:r>
              <a:rPr lang="ko-KR" altLang="en-US" sz="900" b="1" dirty="0" err="1"/>
              <a:t>아스키코드값은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127</a:t>
            </a:r>
            <a:r>
              <a:rPr lang="ko-KR" altLang="en-US" sz="900" b="1" dirty="0"/>
              <a:t>까지니까 저기 </a:t>
            </a:r>
            <a:r>
              <a:rPr lang="en-US" altLang="ko-KR" sz="900" b="1" dirty="0" err="1"/>
              <a:t>int</a:t>
            </a:r>
            <a:r>
              <a:rPr lang="ko-KR" altLang="en-US" sz="900" b="1" dirty="0"/>
              <a:t>자리에 </a:t>
            </a:r>
            <a:r>
              <a:rPr lang="en-US" altLang="ko-KR" sz="900" b="1" dirty="0"/>
              <a:t>char</a:t>
            </a:r>
            <a:r>
              <a:rPr lang="ko-KR" altLang="en-US" sz="900" b="1" dirty="0"/>
              <a:t>를 넣어도 </a:t>
            </a:r>
            <a:r>
              <a:rPr lang="ko-KR" altLang="en-US" sz="900" b="1" dirty="0" err="1"/>
              <a:t>되는게</a:t>
            </a:r>
            <a:r>
              <a:rPr lang="ko-KR" altLang="en-US" sz="900" b="1" dirty="0"/>
              <a:t> 정상이 아닌가요</a:t>
            </a:r>
            <a:r>
              <a:rPr lang="en-US" altLang="ko-KR" sz="900" b="1" dirty="0" smtClean="0"/>
              <a:t>?</a:t>
            </a:r>
            <a:endParaRPr lang="en-US" altLang="ko-KR" sz="900" b="1" dirty="0"/>
          </a:p>
          <a:p>
            <a:r>
              <a:rPr lang="en-US" altLang="ko-KR" sz="900" b="1" dirty="0"/>
              <a:t>char</a:t>
            </a:r>
            <a:r>
              <a:rPr lang="ko-KR" altLang="en-US" sz="900" b="1" dirty="0"/>
              <a:t>를 넣어서 </a:t>
            </a:r>
            <a:r>
              <a:rPr lang="ko-KR" altLang="en-US" sz="900" b="1" dirty="0" smtClean="0"/>
              <a:t>실행해보면</a:t>
            </a:r>
            <a:endParaRPr lang="ko-KR" altLang="en-US" sz="900" b="1" dirty="0"/>
          </a:p>
          <a:p>
            <a:r>
              <a:rPr lang="en-US" altLang="ko-KR" sz="900" b="1" dirty="0" smtClean="0"/>
              <a:t>Run-Time </a:t>
            </a:r>
            <a:r>
              <a:rPr lang="en-US" altLang="ko-KR" sz="900" b="1" dirty="0"/>
              <a:t>Check Failure #2 - Stack around the </a:t>
            </a:r>
            <a:r>
              <a:rPr lang="en-US" altLang="ko-KR" sz="900" b="1" dirty="0" err="1"/>
              <a:t>cariable</a:t>
            </a:r>
            <a:r>
              <a:rPr lang="en-US" altLang="ko-KR" sz="900" b="1" dirty="0"/>
              <a:t> 'in' was corrupted</a:t>
            </a:r>
            <a:r>
              <a:rPr lang="en-US" altLang="ko-KR" sz="900" b="1" dirty="0" smtClean="0"/>
              <a:t>.</a:t>
            </a:r>
            <a:endParaRPr lang="en-US" altLang="ko-KR" sz="900" b="1" dirty="0"/>
          </a:p>
          <a:p>
            <a:r>
              <a:rPr lang="ko-KR" altLang="en-US" sz="900" b="1" dirty="0"/>
              <a:t>라고 에러가 뜨네요 </a:t>
            </a:r>
            <a:r>
              <a:rPr lang="ko-KR" altLang="en-US" sz="900" b="1" dirty="0" err="1"/>
              <a:t>왜그런거죠</a:t>
            </a:r>
            <a:r>
              <a:rPr lang="en-US" altLang="ko-KR" sz="900" b="1" dirty="0" smtClean="0"/>
              <a:t>??</a:t>
            </a:r>
            <a:endParaRPr lang="en-US" altLang="ko-KR" sz="900" b="1" dirty="0"/>
          </a:p>
          <a:p>
            <a:endParaRPr lang="en-US" altLang="ko-KR" sz="900" b="1" dirty="0"/>
          </a:p>
          <a:p>
            <a:r>
              <a:rPr lang="en-US" altLang="ko-KR" sz="900" b="1" dirty="0"/>
              <a:t>#include&lt;</a:t>
            </a:r>
            <a:r>
              <a:rPr lang="en-US" altLang="ko-KR" sz="900" b="1" dirty="0" err="1"/>
              <a:t>stdio.h</a:t>
            </a:r>
            <a:r>
              <a:rPr lang="en-US" altLang="ko-KR" sz="900" b="1" dirty="0"/>
              <a:t>&gt;</a:t>
            </a:r>
          </a:p>
          <a:p>
            <a:endParaRPr lang="en-US" altLang="ko-KR" sz="900" b="1" dirty="0"/>
          </a:p>
          <a:p>
            <a:r>
              <a:rPr lang="en-US" altLang="ko-KR" sz="900" b="1" dirty="0" err="1"/>
              <a:t>int</a:t>
            </a:r>
            <a:r>
              <a:rPr lang="en-US" altLang="ko-KR" sz="900" b="1" dirty="0"/>
              <a:t> main(void)</a:t>
            </a:r>
          </a:p>
          <a:p>
            <a:r>
              <a:rPr lang="en-US" altLang="ko-KR" sz="900" b="1" dirty="0" smtClean="0"/>
              <a:t>{</a:t>
            </a:r>
            <a:endParaRPr lang="en-US" altLang="ko-KR" sz="900" b="1" dirty="0"/>
          </a:p>
          <a:p>
            <a:r>
              <a:rPr lang="en-US" altLang="ko-KR" sz="900" b="1" dirty="0"/>
              <a:t>char in</a:t>
            </a:r>
            <a:r>
              <a:rPr lang="en-US" altLang="ko-KR" sz="900" b="1" dirty="0" smtClean="0"/>
              <a:t>;</a:t>
            </a:r>
            <a:endParaRPr lang="en-US" altLang="ko-KR" sz="900" b="1" dirty="0"/>
          </a:p>
          <a:p>
            <a:endParaRPr lang="en-US" altLang="ko-KR" sz="900" b="1" dirty="0"/>
          </a:p>
          <a:p>
            <a:r>
              <a:rPr lang="en-US" altLang="ko-KR" sz="900" b="1" dirty="0"/>
              <a:t> </a:t>
            </a:r>
            <a:r>
              <a:rPr lang="en-US" altLang="ko-KR" sz="900" b="1" dirty="0" err="1"/>
              <a:t>printf</a:t>
            </a:r>
            <a:r>
              <a:rPr lang="en-US" altLang="ko-KR" sz="900" b="1" dirty="0"/>
              <a:t>("</a:t>
            </a:r>
            <a:r>
              <a:rPr lang="ko-KR" altLang="en-US" sz="900" b="1" dirty="0"/>
              <a:t>문자를 입력해주세요</a:t>
            </a:r>
            <a:r>
              <a:rPr lang="en-US" altLang="ko-KR" sz="900" b="1" dirty="0"/>
              <a:t>.\n");</a:t>
            </a:r>
          </a:p>
          <a:p>
            <a:r>
              <a:rPr lang="en-US" altLang="ko-KR" sz="900" b="1" dirty="0"/>
              <a:t> </a:t>
            </a:r>
            <a:r>
              <a:rPr lang="en-US" altLang="ko-KR" sz="900" b="1" dirty="0" err="1"/>
              <a:t>scanf</a:t>
            </a:r>
            <a:r>
              <a:rPr lang="en-US" altLang="ko-KR" sz="900" b="1" dirty="0"/>
              <a:t>("%</a:t>
            </a:r>
            <a:r>
              <a:rPr lang="en-US" altLang="ko-KR" sz="900" b="1" dirty="0" err="1"/>
              <a:t>c",&amp;in</a:t>
            </a:r>
            <a:r>
              <a:rPr lang="en-US" altLang="ko-KR" sz="900" b="1" dirty="0"/>
              <a:t>);</a:t>
            </a:r>
          </a:p>
          <a:p>
            <a:endParaRPr lang="en-US" altLang="ko-KR" sz="900" b="1" dirty="0"/>
          </a:p>
          <a:p>
            <a:r>
              <a:rPr lang="en-US" altLang="ko-KR" sz="900" b="1" dirty="0"/>
              <a:t> </a:t>
            </a:r>
            <a:r>
              <a:rPr lang="en-US" altLang="ko-KR" sz="900" b="1" dirty="0" err="1"/>
              <a:t>printf</a:t>
            </a:r>
            <a:r>
              <a:rPr lang="en-US" altLang="ko-KR" sz="900" b="1" dirty="0"/>
              <a:t>("</a:t>
            </a:r>
            <a:r>
              <a:rPr lang="ko-KR" altLang="en-US" sz="900" b="1" dirty="0"/>
              <a:t>아스키 </a:t>
            </a:r>
            <a:r>
              <a:rPr lang="ko-KR" altLang="en-US" sz="900" b="1" dirty="0" err="1"/>
              <a:t>코드값은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%d\</a:t>
            </a:r>
            <a:r>
              <a:rPr lang="en-US" altLang="ko-KR" sz="900" b="1" dirty="0" err="1"/>
              <a:t>n",in</a:t>
            </a:r>
            <a:r>
              <a:rPr lang="en-US" altLang="ko-KR" sz="900" b="1" dirty="0" smtClean="0"/>
              <a:t>);</a:t>
            </a:r>
            <a:endParaRPr lang="en-US" altLang="ko-KR" sz="900" b="1" dirty="0"/>
          </a:p>
          <a:p>
            <a:endParaRPr lang="en-US" altLang="ko-KR" sz="900" b="1" dirty="0"/>
          </a:p>
          <a:p>
            <a:r>
              <a:rPr lang="en-US" altLang="ko-KR" sz="900" b="1" dirty="0"/>
              <a:t> return 0;</a:t>
            </a:r>
          </a:p>
          <a:p>
            <a:r>
              <a:rPr lang="en-US" altLang="ko-KR" sz="900" b="1" dirty="0"/>
              <a:t>}</a:t>
            </a:r>
          </a:p>
          <a:p>
            <a:endParaRPr lang="en-US" altLang="ko-KR" sz="900" b="1" dirty="0"/>
          </a:p>
          <a:p>
            <a:r>
              <a:rPr lang="ko-KR" altLang="en-US" sz="900" b="1" dirty="0"/>
              <a:t>반대로 </a:t>
            </a:r>
            <a:r>
              <a:rPr lang="ko-KR" altLang="en-US" sz="900" b="1" dirty="0" err="1"/>
              <a:t>이프로그램은</a:t>
            </a:r>
            <a:r>
              <a:rPr lang="ko-KR" altLang="en-US" sz="900" b="1" dirty="0"/>
              <a:t> 문자를 </a:t>
            </a:r>
            <a:r>
              <a:rPr lang="ko-KR" altLang="en-US" sz="900" b="1" dirty="0" err="1"/>
              <a:t>입력받아</a:t>
            </a:r>
            <a:r>
              <a:rPr lang="ko-KR" altLang="en-US" sz="900" b="1" dirty="0"/>
              <a:t> 숫자로 </a:t>
            </a:r>
            <a:r>
              <a:rPr lang="ko-KR" altLang="en-US" sz="900" b="1" dirty="0" err="1" smtClean="0"/>
              <a:t>출력해주는건데요</a:t>
            </a:r>
            <a:endParaRPr lang="ko-KR" altLang="en-US" sz="900" b="1" dirty="0"/>
          </a:p>
          <a:p>
            <a:r>
              <a:rPr lang="ko-KR" altLang="en-US" sz="900" b="1" dirty="0"/>
              <a:t>이것은 </a:t>
            </a:r>
            <a:r>
              <a:rPr lang="ko-KR" altLang="en-US" sz="900" b="1" dirty="0" err="1"/>
              <a:t>위에것과</a:t>
            </a:r>
            <a:r>
              <a:rPr lang="ko-KR" altLang="en-US" sz="900" b="1" dirty="0"/>
              <a:t> 반대로 </a:t>
            </a:r>
            <a:r>
              <a:rPr lang="en-US" altLang="ko-KR" sz="900" b="1" dirty="0"/>
              <a:t>char</a:t>
            </a:r>
            <a:r>
              <a:rPr lang="ko-KR" altLang="en-US" sz="900" b="1" dirty="0"/>
              <a:t>로 돌리면 정상적으로 돌아가는데</a:t>
            </a:r>
          </a:p>
          <a:p>
            <a:r>
              <a:rPr lang="en-US" altLang="ko-KR" sz="900" b="1" dirty="0" err="1" smtClean="0"/>
              <a:t>int</a:t>
            </a:r>
            <a:r>
              <a:rPr lang="ko-KR" altLang="en-US" sz="900" b="1" dirty="0"/>
              <a:t>로 하면 결과값이 쓰레기로 </a:t>
            </a:r>
            <a:r>
              <a:rPr lang="ko-KR" altLang="en-US" sz="900" b="1" dirty="0" err="1" smtClean="0"/>
              <a:t>나오더라구요</a:t>
            </a:r>
            <a:endParaRPr lang="ko-KR" altLang="en-US" sz="900" b="1" dirty="0"/>
          </a:p>
          <a:p>
            <a:r>
              <a:rPr lang="ko-KR" altLang="en-US" sz="900" b="1" dirty="0"/>
              <a:t>그래서 </a:t>
            </a:r>
            <a:r>
              <a:rPr lang="en-US" altLang="ko-KR" sz="900" b="1" dirty="0" err="1"/>
              <a:t>int</a:t>
            </a:r>
            <a:r>
              <a:rPr lang="en-US" altLang="ko-KR" sz="900" b="1" dirty="0"/>
              <a:t> in=0;</a:t>
            </a:r>
            <a:r>
              <a:rPr lang="ko-KR" altLang="en-US" sz="900" b="1" dirty="0" err="1"/>
              <a:t>이런식으로</a:t>
            </a:r>
            <a:r>
              <a:rPr lang="ko-KR" altLang="en-US" sz="900" b="1" dirty="0"/>
              <a:t> </a:t>
            </a:r>
            <a:r>
              <a:rPr lang="ko-KR" altLang="en-US" sz="900" b="1" dirty="0" err="1"/>
              <a:t>딴값으로</a:t>
            </a:r>
            <a:r>
              <a:rPr lang="ko-KR" altLang="en-US" sz="900" b="1" dirty="0"/>
              <a:t> </a:t>
            </a:r>
            <a:r>
              <a:rPr lang="ko-KR" altLang="en-US" sz="900" b="1" dirty="0" err="1"/>
              <a:t>초기화시켜주면</a:t>
            </a:r>
            <a:r>
              <a:rPr lang="ko-KR" altLang="en-US" sz="900" b="1" dirty="0"/>
              <a:t> 정상적으로 </a:t>
            </a:r>
            <a:r>
              <a:rPr lang="ko-KR" altLang="en-US" sz="900" b="1" dirty="0" smtClean="0"/>
              <a:t>나오는데</a:t>
            </a:r>
            <a:endParaRPr lang="ko-KR" altLang="en-US" sz="900" b="1" dirty="0"/>
          </a:p>
          <a:p>
            <a:r>
              <a:rPr lang="ko-KR" altLang="en-US" sz="900" b="1" dirty="0" err="1"/>
              <a:t>쓰레기값나오는건</a:t>
            </a:r>
            <a:r>
              <a:rPr lang="ko-KR" altLang="en-US" sz="900" b="1" dirty="0"/>
              <a:t> </a:t>
            </a:r>
            <a:r>
              <a:rPr lang="ko-KR" altLang="en-US" sz="900" b="1" dirty="0" err="1"/>
              <a:t>왜그런건지</a:t>
            </a:r>
            <a:r>
              <a:rPr lang="ko-KR" altLang="en-US" sz="900" b="1" dirty="0"/>
              <a:t> 모르겠습니다</a:t>
            </a:r>
            <a:r>
              <a:rPr lang="en-US" altLang="ko-KR" sz="900" b="1" dirty="0" smtClean="0"/>
              <a:t>.</a:t>
            </a:r>
            <a:endParaRPr lang="en-US" altLang="ko-KR" sz="900" b="1" dirty="0"/>
          </a:p>
          <a:p>
            <a:r>
              <a:rPr lang="ko-KR" altLang="en-US" sz="900" b="1" dirty="0" err="1"/>
              <a:t>어짜피</a:t>
            </a:r>
            <a:r>
              <a:rPr lang="ko-KR" altLang="en-US" sz="900" b="1" dirty="0"/>
              <a:t> </a:t>
            </a:r>
            <a:r>
              <a:rPr lang="en-US" altLang="ko-KR" sz="900" b="1" dirty="0" err="1"/>
              <a:t>scanf</a:t>
            </a:r>
            <a:r>
              <a:rPr lang="ko-KR" altLang="en-US" sz="900" b="1" dirty="0"/>
              <a:t>가 있기 때문에 초기화 </a:t>
            </a:r>
            <a:r>
              <a:rPr lang="ko-KR" altLang="en-US" sz="900" b="1" dirty="0" err="1"/>
              <a:t>안시켜도</a:t>
            </a:r>
            <a:r>
              <a:rPr lang="ko-KR" altLang="en-US" sz="900" b="1" dirty="0"/>
              <a:t> 값이 </a:t>
            </a:r>
            <a:r>
              <a:rPr lang="ko-KR" altLang="en-US" sz="900" b="1" dirty="0" err="1"/>
              <a:t>나와야하는것이</a:t>
            </a:r>
            <a:r>
              <a:rPr lang="ko-KR" altLang="en-US" sz="900" b="1" dirty="0"/>
              <a:t> </a:t>
            </a:r>
            <a:r>
              <a:rPr lang="ko-KR" altLang="en-US" sz="900" b="1" dirty="0" err="1"/>
              <a:t>맞지않는가요</a:t>
            </a:r>
            <a:r>
              <a:rPr lang="en-US" altLang="ko-KR" sz="900" b="1" dirty="0" smtClean="0"/>
              <a:t>?</a:t>
            </a:r>
            <a:endParaRPr lang="en-US" altLang="ko-KR" sz="900" b="1" dirty="0"/>
          </a:p>
          <a:p>
            <a:r>
              <a:rPr lang="ko-KR" altLang="en-US" sz="900" b="1" dirty="0"/>
              <a:t>여러분 들의 좋은 조언 감사하겠습니다</a:t>
            </a:r>
            <a:r>
              <a:rPr lang="en-US" altLang="ko-KR" sz="900" b="1" dirty="0" smtClean="0"/>
              <a:t>!!</a:t>
            </a:r>
            <a:endParaRPr lang="en-US" altLang="ko-KR" sz="900" b="1" dirty="0"/>
          </a:p>
        </p:txBody>
      </p:sp>
      <p:sp>
        <p:nvSpPr>
          <p:cNvPr id="13" name="오른쪽 화살표 12"/>
          <p:cNvSpPr/>
          <p:nvPr/>
        </p:nvSpPr>
        <p:spPr>
          <a:xfrm>
            <a:off x="5045268" y="2741263"/>
            <a:ext cx="702365" cy="583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72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98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857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5-1 C </a:t>
              </a:r>
              <a:r>
                <a:rPr lang="ko-KR" altLang="en-US" dirty="0" smtClean="0"/>
                <a:t>언어가 제공하는 기본 </a:t>
              </a:r>
              <a:r>
                <a:rPr lang="ko-KR" altLang="en-US" dirty="0" err="1" smtClean="0"/>
                <a:t>자료형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7565" y="1164149"/>
            <a:ext cx="109330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endParaRPr lang="en-US" altLang="ko-KR" b="1" dirty="0" smtClean="0"/>
          </a:p>
          <a:p>
            <a:r>
              <a:rPr lang="ko-KR" altLang="en-US" dirty="0" smtClean="0"/>
              <a:t>굳이 이유를 얘기하자면 </a:t>
            </a:r>
            <a:r>
              <a:rPr lang="ko-KR" altLang="en-US" dirty="0" err="1" smtClean="0"/>
              <a:t>인트형이</a:t>
            </a:r>
            <a:r>
              <a:rPr lang="ko-KR" altLang="en-US" dirty="0" smtClean="0"/>
              <a:t> 가장 빠른 연산이 가능하다 이 것만으로는 설명이 부족하다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cahr</a:t>
            </a:r>
            <a:r>
              <a:rPr lang="en-US" altLang="ko-KR" dirty="0" smtClean="0"/>
              <a:t> </a:t>
            </a:r>
            <a:r>
              <a:rPr lang="ko-KR" altLang="en-US" dirty="0" smtClean="0"/>
              <a:t>탄생 배경은 문자를 표현하려고 </a:t>
            </a:r>
            <a:r>
              <a:rPr lang="ko-KR" altLang="en-US" dirty="0" err="1" smtClean="0"/>
              <a:t>만든거다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char – </a:t>
            </a:r>
            <a:r>
              <a:rPr lang="ko-KR" altLang="en-US" b="1" dirty="0"/>
              <a:t>문자를 표현하기에 적합한 </a:t>
            </a:r>
            <a:r>
              <a:rPr lang="ko-KR" altLang="en-US" b="1" dirty="0" err="1"/>
              <a:t>자료형</a:t>
            </a:r>
            <a:r>
              <a:rPr lang="ko-KR" altLang="en-US" b="1" dirty="0"/>
              <a:t> 데이터</a:t>
            </a:r>
            <a:endParaRPr lang="en-US" altLang="ko-KR" b="1" dirty="0"/>
          </a:p>
          <a:p>
            <a:r>
              <a:rPr lang="en-US" altLang="ko-KR" b="1" dirty="0" err="1"/>
              <a:t>int</a:t>
            </a:r>
            <a:r>
              <a:rPr lang="ko-KR" altLang="en-US" b="1" dirty="0"/>
              <a:t>는 정수를 처리하기 위해</a:t>
            </a:r>
            <a:endParaRPr lang="en-US" altLang="ko-KR" b="1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정수형은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사용하는게</a:t>
            </a:r>
            <a:r>
              <a:rPr lang="ko-KR" altLang="en-US" dirty="0" smtClean="0"/>
              <a:t> 일반적이다</a:t>
            </a:r>
            <a:r>
              <a:rPr lang="en-US" altLang="ko-KR" dirty="0" smtClean="0"/>
              <a:t>!!!!!!!</a:t>
            </a:r>
          </a:p>
          <a:p>
            <a:endParaRPr lang="en-US" altLang="ko-KR" dirty="0"/>
          </a:p>
          <a:p>
            <a:r>
              <a:rPr lang="en-US" altLang="ko-KR" dirty="0" smtClean="0"/>
              <a:t>long </a:t>
            </a:r>
            <a:r>
              <a:rPr lang="ko-KR" altLang="en-US" dirty="0" smtClean="0"/>
              <a:t>을 선언할 경우는 긴 데이터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좋은 프로그램은 속도 </a:t>
            </a:r>
            <a:r>
              <a:rPr lang="en-US" altLang="ko-KR" dirty="0" smtClean="0"/>
              <a:t>+</a:t>
            </a:r>
            <a:r>
              <a:rPr lang="ko-KR" altLang="en-US" dirty="0" smtClean="0"/>
              <a:t>메모리 최근에는 코딩 스타일까지도 중요하다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읽기 </a:t>
            </a:r>
            <a:r>
              <a:rPr lang="ko-KR" altLang="en-US" dirty="0" err="1" smtClean="0"/>
              <a:t>쉬운코드</a:t>
            </a:r>
            <a:r>
              <a:rPr lang="ko-KR" altLang="en-US" dirty="0" smtClean="0"/>
              <a:t> 유지보수 쉽게 할 수 있는 코드를 사용을 해야지 좋은 프로그램이다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734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DA31-F202-412C-8FB9-31BDF7934D7B}" type="slidenum">
              <a:rPr lang="ko-KR" altLang="en-US" smtClean="0"/>
              <a:t>99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0623" y="244313"/>
            <a:ext cx="9911644" cy="613643"/>
            <a:chOff x="180623" y="244313"/>
            <a:chExt cx="9911644" cy="61364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099734" y="857956"/>
              <a:ext cx="7992533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80623" y="316090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 </a:t>
              </a:r>
              <a:r>
                <a:rPr lang="ko-KR" altLang="en-US" dirty="0" smtClean="0"/>
                <a:t>프로그래밍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8366" y="244313"/>
              <a:ext cx="3857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5-1 C </a:t>
              </a:r>
              <a:r>
                <a:rPr lang="ko-KR" altLang="en-US" dirty="0" smtClean="0"/>
                <a:t>언어가 제공하는 기본 </a:t>
              </a:r>
              <a:r>
                <a:rPr lang="ko-KR" altLang="en-US" dirty="0" err="1" smtClean="0"/>
                <a:t>자료형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7565" y="1164149"/>
            <a:ext cx="109330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err="1" smtClean="0"/>
              <a:t>자료형</a:t>
            </a:r>
            <a:r>
              <a:rPr lang="ko-KR" altLang="en-US" b="1" dirty="0" smtClean="0"/>
              <a:t> 선택의 기준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실수형</a:t>
            </a:r>
            <a:r>
              <a:rPr lang="ko-KR" altLang="en-US" b="1" dirty="0" smtClean="0"/>
              <a:t> 데이터를 처리하는 경우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- </a:t>
            </a:r>
            <a:r>
              <a:rPr lang="ko-KR" altLang="en-US" b="1" dirty="0" smtClean="0"/>
              <a:t>선택의 지표는 </a:t>
            </a:r>
            <a:r>
              <a:rPr lang="ko-KR" altLang="en-US" b="1" dirty="0" smtClean="0">
                <a:solidFill>
                  <a:srgbClr val="FF0000"/>
                </a:solidFill>
              </a:rPr>
              <a:t>정밀도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- </a:t>
            </a:r>
            <a:r>
              <a:rPr lang="ko-KR" altLang="en-US" b="1" dirty="0" smtClean="0"/>
              <a:t>정밀도 오차 없이 표현 가능한 정도를 의미함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- </a:t>
            </a:r>
            <a:r>
              <a:rPr lang="ko-KR" altLang="en-US" b="1" dirty="0" smtClean="0"/>
              <a:t>오늘날의 일반적 선택은 </a:t>
            </a:r>
            <a:r>
              <a:rPr lang="en-US" altLang="ko-KR" b="1" dirty="0" smtClean="0"/>
              <a:t>double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- </a:t>
            </a:r>
            <a:r>
              <a:rPr lang="ko-KR" altLang="en-US" b="1" dirty="0" smtClean="0"/>
              <a:t>예제 </a:t>
            </a:r>
            <a:r>
              <a:rPr lang="en-US" altLang="ko-KR" b="1" dirty="0" err="1" smtClean="0"/>
              <a:t>circle_area.c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참조</a:t>
            </a:r>
            <a:endParaRPr lang="en-US" altLang="ko-KR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316" y="3741829"/>
            <a:ext cx="7083539" cy="25350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0622" y="4500848"/>
            <a:ext cx="1093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 bite</a:t>
            </a:r>
            <a:endParaRPr lang="en-US" altLang="ko-KR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0623" y="5181421"/>
            <a:ext cx="1093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8 bite</a:t>
            </a:r>
            <a:endParaRPr lang="en-US" altLang="ko-KR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80622" y="3000576"/>
            <a:ext cx="1093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 bite </a:t>
            </a:r>
            <a:r>
              <a:rPr lang="ko-KR" altLang="en-US" b="1" dirty="0" smtClean="0"/>
              <a:t>소수 </a:t>
            </a:r>
            <a:r>
              <a:rPr lang="en-US" altLang="ko-KR" b="1" dirty="0" smtClean="0"/>
              <a:t>6 </a:t>
            </a:r>
            <a:r>
              <a:rPr lang="ko-KR" altLang="en-US" b="1" dirty="0" smtClean="0"/>
              <a:t>자리까지 정밀도가 있다 </a:t>
            </a:r>
            <a:r>
              <a:rPr lang="en-US" altLang="ko-KR" b="1" dirty="0" smtClean="0"/>
              <a:t>8bite </a:t>
            </a:r>
            <a:r>
              <a:rPr lang="ko-KR" altLang="en-US" b="1" dirty="0" smtClean="0"/>
              <a:t>소수 </a:t>
            </a:r>
            <a:r>
              <a:rPr lang="en-US" altLang="ko-KR" b="1" dirty="0" smtClean="0"/>
              <a:t>15</a:t>
            </a:r>
            <a:r>
              <a:rPr lang="ko-KR" altLang="en-US" b="1" dirty="0" smtClean="0"/>
              <a:t>자리까지 정밀도가 있다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현재는 </a:t>
            </a:r>
            <a:r>
              <a:rPr lang="en-US" altLang="ko-KR" b="1" dirty="0" smtClean="0"/>
              <a:t>double </a:t>
            </a:r>
            <a:r>
              <a:rPr lang="ko-KR" altLang="en-US" b="1" dirty="0" smtClean="0"/>
              <a:t>사용을 하는 것이 맞다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80623" y="6270548"/>
            <a:ext cx="1093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long</a:t>
            </a:r>
            <a:r>
              <a:rPr lang="ko-KR" altLang="en-US" b="1" dirty="0" smtClean="0"/>
              <a:t>의 경우 너무 값이 커서 컴퓨터가 부담이 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그래서 더블을 사용한다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86912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6293</TotalTime>
  <Words>10310</Words>
  <Application>Microsoft Office PowerPoint</Application>
  <PresentationFormat>와이드스크린</PresentationFormat>
  <Paragraphs>3709</Paragraphs>
  <Slides>167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167</vt:i4>
      </vt:variant>
    </vt:vector>
  </HeadingPairs>
  <TitlesOfParts>
    <vt:vector size="173" baseType="lpstr">
      <vt:lpstr>나눔고딕 ExtraBold</vt:lpstr>
      <vt:lpstr>돋움체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hello</dc:creator>
  <cp:lastModifiedBy>hello</cp:lastModifiedBy>
  <cp:revision>180</cp:revision>
  <dcterms:created xsi:type="dcterms:W3CDTF">2018-03-26T01:53:03Z</dcterms:created>
  <dcterms:modified xsi:type="dcterms:W3CDTF">2018-05-01T12:36:08Z</dcterms:modified>
</cp:coreProperties>
</file>